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1"/>
  </p:notesMasterIdLst>
  <p:sldIdLst>
    <p:sldId id="256" r:id="rId2"/>
    <p:sldId id="258" r:id="rId3"/>
    <p:sldId id="262" r:id="rId4"/>
    <p:sldId id="326" r:id="rId5"/>
    <p:sldId id="341" r:id="rId6"/>
    <p:sldId id="344" r:id="rId7"/>
    <p:sldId id="342" r:id="rId8"/>
    <p:sldId id="343" r:id="rId9"/>
    <p:sldId id="345" r:id="rId10"/>
    <p:sldId id="348" r:id="rId11"/>
    <p:sldId id="314" r:id="rId12"/>
    <p:sldId id="318" r:id="rId13"/>
    <p:sldId id="313" r:id="rId14"/>
    <p:sldId id="312" r:id="rId15"/>
    <p:sldId id="346" r:id="rId16"/>
    <p:sldId id="347" r:id="rId17"/>
    <p:sldId id="351" r:id="rId18"/>
    <p:sldId id="350" r:id="rId19"/>
    <p:sldId id="281" r:id="rId20"/>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7" autoAdjust="0"/>
    <p:restoredTop sz="87093" autoAdjust="0"/>
  </p:normalViewPr>
  <p:slideViewPr>
    <p:cSldViewPr>
      <p:cViewPr varScale="1">
        <p:scale>
          <a:sx n="149" d="100"/>
          <a:sy n="149" d="100"/>
        </p:scale>
        <p:origin x="420"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0B04C55-720E-4F9B-B9CC-8BDDA8DAFE5A}" type="datetimeFigureOut">
              <a:rPr lang="tr-TR" smtClean="0"/>
              <a:pPr/>
              <a:t>21.04.2026</a:t>
            </a:fld>
            <a:endParaRPr lang="tr-TR"/>
          </a:p>
        </p:txBody>
      </p:sp>
      <p:sp>
        <p:nvSpPr>
          <p:cNvPr id="4" name="3 Slayt Görüntüsü Yer Tutucusu"/>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6A533C9-3352-41B2-8DD0-9932EC84DD18}" type="slidenum">
              <a:rPr lang="tr-TR" smtClean="0"/>
              <a:pPr/>
              <a:t>‹#›</a:t>
            </a:fld>
            <a:endParaRPr lang="tr-TR"/>
          </a:p>
        </p:txBody>
      </p:sp>
    </p:spTree>
    <p:extLst>
      <p:ext uri="{BB962C8B-B14F-4D97-AF65-F5344CB8AC3E}">
        <p14:creationId xmlns:p14="http://schemas.microsoft.com/office/powerpoint/2010/main" val="258947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u="sng" kern="1200" dirty="0" err="1">
                <a:solidFill>
                  <a:schemeClr val="tx1"/>
                </a:solidFill>
                <a:effectLst/>
                <a:latin typeface="+mn-lt"/>
                <a:ea typeface="+mn-ea"/>
                <a:cs typeface="+mn-cs"/>
              </a:rPr>
              <a:t>BiliBilim</a:t>
            </a:r>
            <a:r>
              <a:rPr lang="tr-TR" sz="1200" u="sng" kern="1200" dirty="0">
                <a:solidFill>
                  <a:schemeClr val="tx1"/>
                </a:solidFill>
                <a:effectLst/>
                <a:latin typeface="+mn-lt"/>
                <a:ea typeface="+mn-ea"/>
                <a:cs typeface="+mn-cs"/>
              </a:rPr>
              <a:t> adamları </a:t>
            </a:r>
            <a:r>
              <a:rPr lang="tr-TR" sz="1200" kern="1200" dirty="0">
                <a:solidFill>
                  <a:schemeClr val="tx1"/>
                </a:solidFill>
                <a:effectLst/>
                <a:latin typeface="+mn-lt"/>
                <a:ea typeface="+mn-ea"/>
                <a:cs typeface="+mn-cs"/>
              </a:rPr>
              <a:t>ve Araştırmacılar buluşlarla maddeyi daha kullanışlı duruma getirirler. Yeni formüller üretirler, patentler alırlar.</a:t>
            </a:r>
          </a:p>
          <a:p>
            <a:r>
              <a:rPr lang="tr-TR" sz="1200" kern="1200" dirty="0">
                <a:solidFill>
                  <a:schemeClr val="tx1"/>
                </a:solidFill>
                <a:effectLst/>
                <a:latin typeface="+mn-lt"/>
                <a:ea typeface="+mn-ea"/>
                <a:cs typeface="+mn-cs"/>
              </a:rPr>
              <a:t> </a:t>
            </a:r>
          </a:p>
          <a:p>
            <a:r>
              <a:rPr lang="tr-TR" sz="1200" kern="1200" dirty="0">
                <a:solidFill>
                  <a:schemeClr val="tx1"/>
                </a:solidFill>
                <a:effectLst/>
                <a:latin typeface="+mn-lt"/>
                <a:ea typeface="+mn-ea"/>
                <a:cs typeface="+mn-cs"/>
              </a:rPr>
              <a:t> </a:t>
            </a:r>
          </a:p>
          <a:p>
            <a:r>
              <a:rPr lang="tr-TR" sz="1200" kern="1200" dirty="0">
                <a:solidFill>
                  <a:schemeClr val="tx1"/>
                </a:solidFill>
                <a:effectLst/>
                <a:latin typeface="+mn-lt"/>
                <a:ea typeface="+mn-ea"/>
                <a:cs typeface="+mn-cs"/>
              </a:rPr>
              <a:t>İdealist işadamları bilim adamının buluşunu ticarileştirirler.</a:t>
            </a:r>
          </a:p>
          <a:p>
            <a:r>
              <a:rPr lang="tr-TR" sz="1200" kern="1200" dirty="0">
                <a:solidFill>
                  <a:schemeClr val="tx1"/>
                </a:solidFill>
                <a:effectLst/>
                <a:latin typeface="+mn-lt"/>
                <a:ea typeface="+mn-ea"/>
                <a:cs typeface="+mn-cs"/>
              </a:rPr>
              <a:t> </a:t>
            </a:r>
          </a:p>
          <a:p>
            <a:r>
              <a:rPr lang="tr-TR" sz="1200" kern="1200" dirty="0">
                <a:solidFill>
                  <a:schemeClr val="tx1"/>
                </a:solidFill>
                <a:effectLst/>
                <a:latin typeface="+mn-lt"/>
                <a:ea typeface="+mn-ea"/>
                <a:cs typeface="+mn-cs"/>
              </a:rPr>
              <a:t>Girişimlerin çoğu sonuca ulaşmaz. </a:t>
            </a:r>
          </a:p>
          <a:p>
            <a:r>
              <a:rPr lang="tr-TR" sz="1200" kern="1200" dirty="0">
                <a:solidFill>
                  <a:schemeClr val="tx1"/>
                </a:solidFill>
                <a:effectLst/>
                <a:latin typeface="+mn-lt"/>
                <a:ea typeface="+mn-ea"/>
                <a:cs typeface="+mn-cs"/>
              </a:rPr>
              <a:t> </a:t>
            </a:r>
          </a:p>
          <a:p>
            <a:r>
              <a:rPr lang="tr-TR" sz="1200" kern="1200" dirty="0">
                <a:solidFill>
                  <a:schemeClr val="tx1"/>
                </a:solidFill>
                <a:effectLst/>
                <a:latin typeface="+mn-lt"/>
                <a:ea typeface="+mn-ea"/>
                <a:cs typeface="+mn-cs"/>
              </a:rPr>
              <a:t>Her vergi kaydı olan idealist işadamı değildir.</a:t>
            </a:r>
          </a:p>
          <a:p>
            <a:r>
              <a:rPr lang="tr-TR" sz="1200" kern="1200" dirty="0">
                <a:solidFill>
                  <a:schemeClr val="tx1"/>
                </a:solidFill>
                <a:effectLst/>
                <a:latin typeface="+mn-lt"/>
                <a:ea typeface="+mn-ea"/>
                <a:cs typeface="+mn-cs"/>
              </a:rPr>
              <a:t> </a:t>
            </a:r>
          </a:p>
          <a:p>
            <a:r>
              <a:rPr lang="tr-TR" sz="1200" kern="1200" dirty="0">
                <a:solidFill>
                  <a:schemeClr val="tx1"/>
                </a:solidFill>
                <a:effectLst/>
                <a:latin typeface="+mn-lt"/>
                <a:ea typeface="+mn-ea"/>
                <a:cs typeface="+mn-cs"/>
              </a:rPr>
              <a:t>İdealist işadamını, yatırımcıyı sanatkâra benzetebiliriz.</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D6A533C9-3352-41B2-8DD0-9932EC84DD18}" type="slidenum">
              <a:rPr lang="tr-TR" smtClean="0"/>
              <a:pPr/>
              <a:t>1</a:t>
            </a:fld>
            <a:endParaRPr lang="tr-TR"/>
          </a:p>
        </p:txBody>
      </p:sp>
    </p:spTree>
    <p:extLst>
      <p:ext uri="{BB962C8B-B14F-4D97-AF65-F5344CB8AC3E}">
        <p14:creationId xmlns:p14="http://schemas.microsoft.com/office/powerpoint/2010/main" val="3768379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A533C9-3352-41B2-8DD0-9932EC84DD18}" type="slidenum">
              <a:rPr lang="tr-TR" smtClean="0"/>
              <a:pPr/>
              <a:t>2</a:t>
            </a:fld>
            <a:endParaRPr lang="tr-TR"/>
          </a:p>
        </p:txBody>
      </p:sp>
    </p:spTree>
    <p:extLst>
      <p:ext uri="{BB962C8B-B14F-4D97-AF65-F5344CB8AC3E}">
        <p14:creationId xmlns:p14="http://schemas.microsoft.com/office/powerpoint/2010/main" val="192370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Devlet tarafından muhatap alınmak istiyor.</a:t>
            </a: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25 yıldan bu yana şirketlerden devletlere kadar insanın beklentilerindeki değişimi anlayan müesseseler, çağa uygun yeniden yapılanma sürecine girdiler. </a:t>
            </a:r>
          </a:p>
          <a:p>
            <a:endParaRPr lang="tr-T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Bireyin mücadelesi dünyada yeni bir toplumsal mutabakat seviyesi getirecektir.</a:t>
            </a:r>
          </a:p>
          <a:p>
            <a:endParaRPr lang="tr-TR" dirty="0"/>
          </a:p>
        </p:txBody>
      </p:sp>
      <p:sp>
        <p:nvSpPr>
          <p:cNvPr id="4" name="Slayt Numarası Yer Tutucusu 3"/>
          <p:cNvSpPr>
            <a:spLocks noGrp="1"/>
          </p:cNvSpPr>
          <p:nvPr>
            <p:ph type="sldNum" sz="quarter" idx="10"/>
          </p:nvPr>
        </p:nvSpPr>
        <p:spPr/>
        <p:txBody>
          <a:bodyPr/>
          <a:lstStyle/>
          <a:p>
            <a:fld id="{D6A533C9-3352-41B2-8DD0-9932EC84DD18}" type="slidenum">
              <a:rPr lang="tr-TR" smtClean="0"/>
              <a:pPr/>
              <a:t>3</a:t>
            </a:fld>
            <a:endParaRPr lang="tr-TR"/>
          </a:p>
        </p:txBody>
      </p:sp>
    </p:spTree>
    <p:extLst>
      <p:ext uri="{BB962C8B-B14F-4D97-AF65-F5344CB8AC3E}">
        <p14:creationId xmlns:p14="http://schemas.microsoft.com/office/powerpoint/2010/main" val="179040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63838"/>
            <a:ext cx="7772400" cy="685899"/>
          </a:xfrm>
        </p:spPr>
        <p:txBody>
          <a:bodyPr/>
          <a:lstStyle>
            <a:lvl1pPr>
              <a:defRPr sz="4000">
                <a:solidFill>
                  <a:schemeClr val="bg1"/>
                </a:solidFill>
              </a:defRPr>
            </a:lvl1pPr>
          </a:lstStyle>
          <a:p>
            <a:r>
              <a:rPr lang="en-US" dirty="0"/>
              <a:t>NAME OF PRESENTATION</a:t>
            </a:r>
          </a:p>
        </p:txBody>
      </p:sp>
      <p:sp>
        <p:nvSpPr>
          <p:cNvPr id="3" name="Subtitle 2"/>
          <p:cNvSpPr>
            <a:spLocks noGrp="1"/>
          </p:cNvSpPr>
          <p:nvPr>
            <p:ph type="subTitle" idx="1" hasCustomPrompt="1"/>
          </p:nvPr>
        </p:nvSpPr>
        <p:spPr>
          <a:xfrm>
            <a:off x="1371600" y="3867894"/>
            <a:ext cx="6400800" cy="593204"/>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Company Name</a:t>
            </a:r>
          </a:p>
        </p:txBody>
      </p:sp>
      <p:sp>
        <p:nvSpPr>
          <p:cNvPr id="4" name="Date Placeholder 3"/>
          <p:cNvSpPr>
            <a:spLocks noGrp="1"/>
          </p:cNvSpPr>
          <p:nvPr>
            <p:ph type="dt" sz="half" idx="10"/>
          </p:nvPr>
        </p:nvSpPr>
        <p:spPr/>
        <p:txBody>
          <a:bodyPr/>
          <a:lstStyle/>
          <a:p>
            <a:fld id="{2E634575-F6AB-401F-88F5-5BDEA5D5BA1D}" type="datetime1">
              <a:rPr lang="en-US" smtClean="0"/>
              <a:t>4/21/2026</a:t>
            </a:fld>
            <a:endParaRPr lang="en-US"/>
          </a:p>
        </p:txBody>
      </p:sp>
      <p:sp>
        <p:nvSpPr>
          <p:cNvPr id="5" name="Footer Placeholder 4"/>
          <p:cNvSpPr>
            <a:spLocks noGrp="1"/>
          </p:cNvSpPr>
          <p:nvPr>
            <p:ph type="ftr" sz="quarter" idx="11"/>
          </p:nvPr>
        </p:nvSpPr>
        <p:spPr/>
        <p:txBody>
          <a:bodyPr/>
          <a:lstStyle/>
          <a:p>
            <a:r>
              <a:rPr lang="en-US"/>
              <a:t>TDM Institute-Ankara</a:t>
            </a:r>
          </a:p>
        </p:txBody>
      </p:sp>
      <p:sp>
        <p:nvSpPr>
          <p:cNvPr id="6" name="Slide Number Placeholder 5"/>
          <p:cNvSpPr>
            <a:spLocks noGrp="1"/>
          </p:cNvSpPr>
          <p:nvPr>
            <p:ph type="sldNum" sz="quarter" idx="12"/>
          </p:nvPr>
        </p:nvSpPr>
        <p:spPr/>
        <p:txBody>
          <a:bodyPr/>
          <a:lstStyle/>
          <a:p>
            <a:fld id="{52713451-F6E1-4628-A8E3-1405590B0C33}" type="slidenum">
              <a:rPr lang="en-US" smtClean="0"/>
              <a:pPr/>
              <a:t>‹#›</a:t>
            </a:fld>
            <a:endParaRPr lang="en-US"/>
          </a:p>
        </p:txBody>
      </p:sp>
    </p:spTree>
    <p:extLst>
      <p:ext uri="{BB962C8B-B14F-4D97-AF65-F5344CB8AC3E}">
        <p14:creationId xmlns:p14="http://schemas.microsoft.com/office/powerpoint/2010/main" val="267662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95736" y="205979"/>
            <a:ext cx="6491064" cy="857250"/>
          </a:xfrm>
        </p:spPr>
        <p:txBody>
          <a:bodyPr/>
          <a:lstStyle>
            <a:lvl1pPr algn="l">
              <a:defRPr/>
            </a:lvl1pPr>
          </a:lstStyle>
          <a:p>
            <a:r>
              <a:rPr lang="en-US" dirty="0"/>
              <a:t>Title</a:t>
            </a:r>
          </a:p>
        </p:txBody>
      </p:sp>
      <p:sp>
        <p:nvSpPr>
          <p:cNvPr id="3" name="Content Placeholder 2"/>
          <p:cNvSpPr>
            <a:spLocks noGrp="1"/>
          </p:cNvSpPr>
          <p:nvPr>
            <p:ph idx="1" hasCustomPrompt="1"/>
          </p:nvPr>
        </p:nvSpPr>
        <p:spPr>
          <a:xfrm>
            <a:off x="2195736" y="1200151"/>
            <a:ext cx="6491064" cy="3394472"/>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23CC0F16-6687-449C-96F1-267DF62A9CA4}" type="datetime1">
              <a:rPr lang="en-US" smtClean="0"/>
              <a:t>4/21/2026</a:t>
            </a:fld>
            <a:endParaRPr lang="en-US"/>
          </a:p>
        </p:txBody>
      </p:sp>
      <p:sp>
        <p:nvSpPr>
          <p:cNvPr id="5" name="Footer Placeholder 4"/>
          <p:cNvSpPr>
            <a:spLocks noGrp="1"/>
          </p:cNvSpPr>
          <p:nvPr>
            <p:ph type="ftr" sz="quarter" idx="11"/>
          </p:nvPr>
        </p:nvSpPr>
        <p:spPr/>
        <p:txBody>
          <a:bodyPr/>
          <a:lstStyle/>
          <a:p>
            <a:r>
              <a:rPr lang="en-US"/>
              <a:t>TDM Institute-Ankara</a:t>
            </a:r>
          </a:p>
        </p:txBody>
      </p:sp>
      <p:sp>
        <p:nvSpPr>
          <p:cNvPr id="6" name="Slide Number Placeholder 5"/>
          <p:cNvSpPr>
            <a:spLocks noGrp="1"/>
          </p:cNvSpPr>
          <p:nvPr>
            <p:ph type="sldNum" sz="quarter" idx="12"/>
          </p:nvPr>
        </p:nvSpPr>
        <p:spPr/>
        <p:txBody>
          <a:bodyPr/>
          <a:lstStyle/>
          <a:p>
            <a:fld id="{52713451-F6E1-4628-A8E3-1405590B0C33}" type="slidenum">
              <a:rPr lang="en-US" smtClean="0"/>
              <a:pPr/>
              <a:t>‹#›</a:t>
            </a:fld>
            <a:endParaRPr lang="en-US"/>
          </a:p>
        </p:txBody>
      </p:sp>
    </p:spTree>
    <p:extLst>
      <p:ext uri="{BB962C8B-B14F-4D97-AF65-F5344CB8AC3E}">
        <p14:creationId xmlns:p14="http://schemas.microsoft.com/office/powerpoint/2010/main" val="122958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27534"/>
            <a:ext cx="8229600" cy="857250"/>
          </a:xfrm>
        </p:spPr>
        <p:txBody>
          <a:bodyPr/>
          <a:lstStyle>
            <a:lvl1pPr>
              <a:defRPr/>
            </a:lvl1pPr>
          </a:lstStyle>
          <a:p>
            <a:r>
              <a:rPr lang="en-US" dirty="0"/>
              <a:t>Title</a:t>
            </a:r>
          </a:p>
        </p:txBody>
      </p:sp>
      <p:sp>
        <p:nvSpPr>
          <p:cNvPr id="3" name="Content Placeholder 2"/>
          <p:cNvSpPr>
            <a:spLocks noGrp="1"/>
          </p:cNvSpPr>
          <p:nvPr>
            <p:ph idx="1" hasCustomPrompt="1"/>
          </p:nvPr>
        </p:nvSpPr>
        <p:spPr>
          <a:xfrm>
            <a:off x="457200" y="1491629"/>
            <a:ext cx="8229600" cy="3102993"/>
          </a:xfrm>
        </p:spPr>
        <p:txBody>
          <a:bodyPr/>
          <a:lstStyle>
            <a:lvl1pPr marL="0" indent="0" algn="ctr">
              <a:buNone/>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29FF8F98-6262-43D6-8EB9-AFDFCBDF4CE9}" type="datetime1">
              <a:rPr lang="en-US" smtClean="0"/>
              <a:t>4/21/2026</a:t>
            </a:fld>
            <a:endParaRPr lang="en-US"/>
          </a:p>
        </p:txBody>
      </p:sp>
      <p:sp>
        <p:nvSpPr>
          <p:cNvPr id="5" name="Footer Placeholder 4"/>
          <p:cNvSpPr>
            <a:spLocks noGrp="1"/>
          </p:cNvSpPr>
          <p:nvPr>
            <p:ph type="ftr" sz="quarter" idx="11"/>
          </p:nvPr>
        </p:nvSpPr>
        <p:spPr/>
        <p:txBody>
          <a:bodyPr/>
          <a:lstStyle/>
          <a:p>
            <a:r>
              <a:rPr lang="en-US"/>
              <a:t>TDM Institute-Ankara</a:t>
            </a:r>
          </a:p>
        </p:txBody>
      </p:sp>
      <p:sp>
        <p:nvSpPr>
          <p:cNvPr id="6" name="Slide Number Placeholder 5"/>
          <p:cNvSpPr>
            <a:spLocks noGrp="1"/>
          </p:cNvSpPr>
          <p:nvPr>
            <p:ph type="sldNum" sz="quarter" idx="12"/>
          </p:nvPr>
        </p:nvSpPr>
        <p:spPr/>
        <p:txBody>
          <a:bodyPr/>
          <a:lstStyle/>
          <a:p>
            <a:fld id="{52713451-F6E1-4628-A8E3-1405590B0C33}" type="slidenum">
              <a:rPr lang="en-US" smtClean="0"/>
              <a:pPr/>
              <a:t>‹#›</a:t>
            </a:fld>
            <a:endParaRPr lang="en-US"/>
          </a:p>
        </p:txBody>
      </p:sp>
    </p:spTree>
    <p:extLst>
      <p:ext uri="{BB962C8B-B14F-4D97-AF65-F5344CB8AC3E}">
        <p14:creationId xmlns:p14="http://schemas.microsoft.com/office/powerpoint/2010/main" val="2236493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noProof="0"/>
              <a:t>Asıl başlık stili için tıklatın</a:t>
            </a:r>
            <a:endParaRPr lang="en-US" noProof="0"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en-US" noProof="0"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9D2EF3-7D5F-4727-82A2-BFBAE5B12400}" type="datetime1">
              <a:rPr lang="en-US" noProof="0" smtClean="0"/>
              <a:t>4/21/2026</a:t>
            </a:fld>
            <a:endParaRPr lang="en-US" noProof="0"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noProof="0"/>
              <a:t>TDM Institute-Ankara</a:t>
            </a:r>
            <a:endParaRPr lang="en-US" noProof="0"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713451-F6E1-4628-A8E3-1405590B0C33}" type="slidenum">
              <a:rPr lang="en-US" noProof="0" smtClean="0"/>
              <a:pPr/>
              <a:t>‹#›</a:t>
            </a:fld>
            <a:endParaRPr lang="en-US" noProof="0" dirty="0"/>
          </a:p>
        </p:txBody>
      </p:sp>
    </p:spTree>
    <p:extLst>
      <p:ext uri="{BB962C8B-B14F-4D97-AF65-F5344CB8AC3E}">
        <p14:creationId xmlns:p14="http://schemas.microsoft.com/office/powerpoint/2010/main" val="2678416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auma.de/en"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43759"/>
            <a:ext cx="8712968" cy="432048"/>
          </a:xfrm>
        </p:spPr>
        <p:txBody>
          <a:bodyPr>
            <a:normAutofit fontScale="90000"/>
          </a:bodyPr>
          <a:lstStyle/>
          <a:p>
            <a:r>
              <a:rPr lang="tr-TR" altLang="tr-TR" i="1" dirty="0"/>
              <a:t> Sektörel Fuarlar</a:t>
            </a:r>
            <a:br>
              <a:rPr lang="tr-TR" altLang="tr-TR" i="1" dirty="0"/>
            </a:br>
            <a:r>
              <a:rPr lang="tr-TR" altLang="tr-TR" i="1" dirty="0"/>
              <a:t>Endüstriyel Opera ve </a:t>
            </a:r>
            <a:r>
              <a:rPr lang="tr-TR" altLang="tr-TR" i="1" dirty="0" err="1"/>
              <a:t>İnformel</a:t>
            </a:r>
            <a:r>
              <a:rPr lang="tr-TR" altLang="tr-TR" i="1" dirty="0"/>
              <a:t> </a:t>
            </a:r>
            <a:r>
              <a:rPr lang="tr-TR" altLang="tr-TR" i="1" dirty="0" err="1"/>
              <a:t>Fakulte’dir</a:t>
            </a:r>
            <a:r>
              <a:rPr lang="tr-TR" altLang="tr-TR" i="1" dirty="0"/>
              <a:t> </a:t>
            </a:r>
            <a:endParaRPr lang="en-US" dirty="0"/>
          </a:p>
        </p:txBody>
      </p:sp>
      <p:sp>
        <p:nvSpPr>
          <p:cNvPr id="3" name="Subtitle 2"/>
          <p:cNvSpPr>
            <a:spLocks noGrp="1"/>
          </p:cNvSpPr>
          <p:nvPr>
            <p:ph type="subTitle" idx="1"/>
          </p:nvPr>
        </p:nvSpPr>
        <p:spPr>
          <a:xfrm>
            <a:off x="1403648" y="3795886"/>
            <a:ext cx="6400800" cy="576064"/>
          </a:xfrm>
        </p:spPr>
        <p:txBody>
          <a:bodyPr>
            <a:noAutofit/>
          </a:bodyPr>
          <a:lstStyle/>
          <a:p>
            <a:r>
              <a:rPr lang="tr-TR" altLang="tr-TR" sz="2000" dirty="0">
                <a:solidFill>
                  <a:schemeClr val="bg2"/>
                </a:solidFill>
              </a:rPr>
              <a:t>Dr. Sadık BADAK</a:t>
            </a:r>
          </a:p>
          <a:p>
            <a:endParaRPr lang="tr-TR" altLang="tr-TR" sz="2000" dirty="0">
              <a:solidFill>
                <a:schemeClr val="bg2"/>
              </a:solidFill>
            </a:endParaRPr>
          </a:p>
        </p:txBody>
      </p:sp>
      <p:sp>
        <p:nvSpPr>
          <p:cNvPr id="4" name="Alt Bilgi Yer Tutucusu 3">
            <a:extLst>
              <a:ext uri="{FF2B5EF4-FFF2-40B4-BE49-F238E27FC236}">
                <a16:creationId xmlns:a16="http://schemas.microsoft.com/office/drawing/2014/main" id="{E453D6C4-F160-42A5-A635-78276C36EFC6}"/>
              </a:ext>
            </a:extLst>
          </p:cNvPr>
          <p:cNvSpPr>
            <a:spLocks noGrp="1"/>
          </p:cNvSpPr>
          <p:nvPr>
            <p:ph type="ftr" sz="quarter" idx="11"/>
          </p:nvPr>
        </p:nvSpPr>
        <p:spPr/>
        <p:txBody>
          <a:bodyPr/>
          <a:lstStyle/>
          <a:p>
            <a:r>
              <a:rPr lang="en-US"/>
              <a:t>TDM Institute-Ankara</a:t>
            </a:r>
          </a:p>
        </p:txBody>
      </p:sp>
    </p:spTree>
    <p:extLst>
      <p:ext uri="{BB962C8B-B14F-4D97-AF65-F5344CB8AC3E}">
        <p14:creationId xmlns:p14="http://schemas.microsoft.com/office/powerpoint/2010/main" val="3979024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D7B8DB-6903-4161-83D1-43A6A78DD351}"/>
              </a:ext>
            </a:extLst>
          </p:cNvPr>
          <p:cNvSpPr>
            <a:spLocks noGrp="1"/>
          </p:cNvSpPr>
          <p:nvPr>
            <p:ph type="title"/>
          </p:nvPr>
        </p:nvSpPr>
        <p:spPr>
          <a:xfrm>
            <a:off x="457200" y="843558"/>
            <a:ext cx="8229600" cy="504056"/>
          </a:xfrm>
        </p:spPr>
        <p:txBody>
          <a:bodyPr>
            <a:normAutofit/>
          </a:bodyPr>
          <a:lstStyle/>
          <a:p>
            <a:r>
              <a:rPr lang="tr-TR" sz="2000" b="1" dirty="0" err="1">
                <a:latin typeface="Arial" panose="020B0604020202020204" pitchFamily="34" charset="0"/>
                <a:cs typeface="Arial" panose="020B0604020202020204" pitchFamily="34" charset="0"/>
              </a:rPr>
              <a:t>Sektörel</a:t>
            </a:r>
            <a:r>
              <a:rPr lang="tr-TR" sz="2000" b="1" dirty="0">
                <a:latin typeface="Arial" panose="020B0604020202020204" pitchFamily="34" charset="0"/>
                <a:cs typeface="Arial" panose="020B0604020202020204" pitchFamily="34" charset="0"/>
              </a:rPr>
              <a:t> Fuarlar ve Fuar Şehirleri </a:t>
            </a:r>
            <a:endParaRPr lang="tr-TR" sz="20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8D049EFB-5499-4085-BA6B-FBE463E61808}"/>
              </a:ext>
            </a:extLst>
          </p:cNvPr>
          <p:cNvSpPr>
            <a:spLocks noGrp="1"/>
          </p:cNvSpPr>
          <p:nvPr>
            <p:ph idx="1"/>
          </p:nvPr>
        </p:nvSpPr>
        <p:spPr>
          <a:xfrm>
            <a:off x="457200" y="1491629"/>
            <a:ext cx="8579296" cy="3600401"/>
          </a:xfrm>
        </p:spPr>
        <p:txBody>
          <a:bodyPr>
            <a:normAutofit/>
          </a:bodyPr>
          <a:lstStyle/>
          <a:p>
            <a:pPr marL="0" indent="0" algn="just">
              <a:buNone/>
            </a:pPr>
            <a:endParaRPr lang="tr-TR" sz="1400" b="1" dirty="0">
              <a:solidFill>
                <a:srgbClr val="333333"/>
              </a:solidFill>
              <a:latin typeface="Arial" panose="020B0604020202020204" pitchFamily="34" charset="0"/>
              <a:cs typeface="Arial" panose="020B0604020202020204" pitchFamily="34" charset="0"/>
            </a:endParaRPr>
          </a:p>
          <a:p>
            <a:pPr marL="0" indent="0" algn="just">
              <a:buNone/>
            </a:pPr>
            <a:r>
              <a:rPr lang="tr-TR" sz="1400" b="1" dirty="0">
                <a:solidFill>
                  <a:srgbClr val="333333"/>
                </a:solidFill>
                <a:latin typeface="Arial" panose="020B0604020202020204" pitchFamily="34" charset="0"/>
                <a:cs typeface="Arial" panose="020B0604020202020204" pitchFamily="34" charset="0"/>
              </a:rPr>
              <a:t>Coğrafya açısından Sektörel Fuarlar üçe ayrılır: 1.Bölgesel 	2.Ulusal 	3.Uluslararası.  </a:t>
            </a:r>
          </a:p>
          <a:p>
            <a:pPr algn="just"/>
            <a:endParaRPr lang="tr-TR" sz="1400" dirty="0">
              <a:solidFill>
                <a:srgbClr val="333333"/>
              </a:solidFill>
              <a:latin typeface="Arial" panose="020B0604020202020204" pitchFamily="34" charset="0"/>
              <a:cs typeface="Arial" panose="020B0604020202020204" pitchFamily="34" charset="0"/>
            </a:endParaRPr>
          </a:p>
          <a:p>
            <a:pPr marL="0" indent="0" algn="just">
              <a:buNone/>
            </a:pPr>
            <a:r>
              <a:rPr lang="tr-TR" sz="1400" dirty="0">
                <a:solidFill>
                  <a:srgbClr val="333333"/>
                </a:solidFill>
                <a:latin typeface="Arial" panose="020B0604020202020204" pitchFamily="34" charset="0"/>
                <a:cs typeface="Arial" panose="020B0604020202020204" pitchFamily="34" charset="0"/>
              </a:rPr>
              <a:t>Sürdürülebilir ihracat ve rekabet gücüne katkısı açısından </a:t>
            </a:r>
            <a:r>
              <a:rPr lang="tr-TR" sz="1400" b="1" dirty="0">
                <a:solidFill>
                  <a:srgbClr val="333333"/>
                </a:solidFill>
                <a:latin typeface="Arial" panose="020B0604020202020204" pitchFamily="34" charset="0"/>
                <a:cs typeface="Arial" panose="020B0604020202020204" pitchFamily="34" charset="0"/>
              </a:rPr>
              <a:t>Yurt İçinde yapılan Uluslararası Fuarlar </a:t>
            </a:r>
            <a:r>
              <a:rPr lang="tr-TR" sz="1400" dirty="0">
                <a:solidFill>
                  <a:srgbClr val="333333"/>
                </a:solidFill>
                <a:latin typeface="Arial" panose="020B0604020202020204" pitchFamily="34" charset="0"/>
                <a:cs typeface="Arial" panose="020B0604020202020204" pitchFamily="34" charset="0"/>
              </a:rPr>
              <a:t>daha</a:t>
            </a:r>
            <a:r>
              <a:rPr lang="tr-TR" sz="1400" b="1" dirty="0">
                <a:solidFill>
                  <a:srgbClr val="333333"/>
                </a:solidFill>
                <a:latin typeface="Arial" panose="020B0604020202020204" pitchFamily="34" charset="0"/>
                <a:cs typeface="Arial" panose="020B0604020202020204" pitchFamily="34" charset="0"/>
              </a:rPr>
              <a:t> </a:t>
            </a:r>
            <a:r>
              <a:rPr lang="tr-TR" sz="1400" dirty="0">
                <a:solidFill>
                  <a:srgbClr val="333333"/>
                </a:solidFill>
                <a:latin typeface="Arial" panose="020B0604020202020204" pitchFamily="34" charset="0"/>
                <a:cs typeface="Arial" panose="020B0604020202020204" pitchFamily="34" charset="0"/>
              </a:rPr>
              <a:t>önemlidir. Yurt İçinde yapılan uluslararası fuarların bilgi mirası (kalıt-</a:t>
            </a:r>
            <a:r>
              <a:rPr lang="tr-TR" sz="1400" dirty="0" err="1">
                <a:solidFill>
                  <a:srgbClr val="333333"/>
                </a:solidFill>
                <a:latin typeface="Arial" panose="020B0604020202020204" pitchFamily="34" charset="0"/>
                <a:cs typeface="Arial" panose="020B0604020202020204" pitchFamily="34" charset="0"/>
              </a:rPr>
              <a:t>legacy</a:t>
            </a:r>
            <a:r>
              <a:rPr lang="tr-TR" sz="1400" dirty="0">
                <a:solidFill>
                  <a:srgbClr val="333333"/>
                </a:solidFill>
                <a:latin typeface="Arial" panose="020B0604020202020204" pitchFamily="34" charset="0"/>
                <a:cs typeface="Arial" panose="020B0604020202020204" pitchFamily="34" charset="0"/>
              </a:rPr>
              <a:t>) ülkede kalır.</a:t>
            </a:r>
          </a:p>
          <a:p>
            <a:pPr marL="0" indent="0" algn="just">
              <a:buNone/>
            </a:pPr>
            <a:endParaRPr lang="tr-TR" sz="1400" b="1" dirty="0">
              <a:solidFill>
                <a:srgbClr val="333333"/>
              </a:solidFill>
              <a:latin typeface="Arial" panose="020B0604020202020204" pitchFamily="34" charset="0"/>
              <a:cs typeface="Arial" panose="020B0604020202020204" pitchFamily="34" charset="0"/>
            </a:endParaRPr>
          </a:p>
          <a:p>
            <a:pPr marL="0" indent="0" algn="just">
              <a:buNone/>
            </a:pPr>
            <a:r>
              <a:rPr lang="tr-TR" sz="1400" b="1" dirty="0">
                <a:solidFill>
                  <a:srgbClr val="333333"/>
                </a:solidFill>
                <a:latin typeface="Arial" panose="020B0604020202020204" pitchFamily="34" charset="0"/>
                <a:cs typeface="Arial" panose="020B0604020202020204" pitchFamily="34" charset="0"/>
              </a:rPr>
              <a:t>Sektöre ait hammadde/yarı mamul/teknoloji/pazar ve tasarım bilgileri, uluslararası fuarlarda organizatör tarafından toplanır ve ilgili kamu birimlerinde değerlendirilir. </a:t>
            </a:r>
          </a:p>
          <a:p>
            <a:pPr marL="0" indent="0" algn="just">
              <a:buNone/>
            </a:pPr>
            <a:endParaRPr lang="tr-TR" sz="1400" b="1" dirty="0">
              <a:solidFill>
                <a:srgbClr val="333333"/>
              </a:solidFill>
              <a:latin typeface="Arial" panose="020B0604020202020204" pitchFamily="34" charset="0"/>
              <a:cs typeface="Arial" panose="020B0604020202020204" pitchFamily="34" charset="0"/>
            </a:endParaRPr>
          </a:p>
          <a:p>
            <a:pPr marL="0" indent="0" algn="just">
              <a:buNone/>
            </a:pPr>
            <a:r>
              <a:rPr lang="tr-TR" sz="1400" dirty="0">
                <a:solidFill>
                  <a:srgbClr val="333333"/>
                </a:solidFill>
                <a:latin typeface="Arial" panose="020B0604020202020204" pitchFamily="34" charset="0"/>
                <a:cs typeface="Arial" panose="020B0604020202020204" pitchFamily="34" charset="0"/>
              </a:rPr>
              <a:t>Gelişmiş ülkelerde </a:t>
            </a:r>
            <a:r>
              <a:rPr lang="tr-TR" sz="1400" dirty="0" err="1">
                <a:solidFill>
                  <a:srgbClr val="333333"/>
                </a:solidFill>
                <a:latin typeface="Arial" panose="020B0604020202020204" pitchFamily="34" charset="0"/>
                <a:cs typeface="Arial" panose="020B0604020202020204" pitchFamily="34" charset="0"/>
              </a:rPr>
              <a:t>sektörel</a:t>
            </a:r>
            <a:r>
              <a:rPr lang="tr-TR" sz="1400" dirty="0">
                <a:solidFill>
                  <a:srgbClr val="333333"/>
                </a:solidFill>
                <a:latin typeface="Arial" panose="020B0604020202020204" pitchFamily="34" charset="0"/>
                <a:cs typeface="Arial" panose="020B0604020202020204" pitchFamily="34" charset="0"/>
              </a:rPr>
              <a:t> fuar organizasyonlarının nitelikleri ve standartları kamu tarafından belirlenir ve denetlenir.</a:t>
            </a:r>
          </a:p>
          <a:p>
            <a:endParaRPr lang="tr-TR" dirty="0"/>
          </a:p>
        </p:txBody>
      </p:sp>
      <p:sp>
        <p:nvSpPr>
          <p:cNvPr id="4" name="Alt Bilgi Yer Tutucusu 3">
            <a:extLst>
              <a:ext uri="{FF2B5EF4-FFF2-40B4-BE49-F238E27FC236}">
                <a16:creationId xmlns:a16="http://schemas.microsoft.com/office/drawing/2014/main" id="{2B307F76-0346-43C5-8CC2-E8C4E1986849}"/>
              </a:ext>
            </a:extLst>
          </p:cNvPr>
          <p:cNvSpPr>
            <a:spLocks noGrp="1"/>
          </p:cNvSpPr>
          <p:nvPr>
            <p:ph type="ftr" sz="quarter" idx="11"/>
          </p:nvPr>
        </p:nvSpPr>
        <p:spPr/>
        <p:txBody>
          <a:bodyPr/>
          <a:lstStyle/>
          <a:p>
            <a:r>
              <a:rPr lang="en-US"/>
              <a:t>TDM Institute-Ankara</a:t>
            </a:r>
          </a:p>
        </p:txBody>
      </p:sp>
    </p:spTree>
    <p:extLst>
      <p:ext uri="{BB962C8B-B14F-4D97-AF65-F5344CB8AC3E}">
        <p14:creationId xmlns:p14="http://schemas.microsoft.com/office/powerpoint/2010/main" val="3984195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67544" y="843558"/>
            <a:ext cx="7390636"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000" b="1" dirty="0">
                <a:latin typeface="Arial" panose="020B0604020202020204" pitchFamily="34" charset="0"/>
                <a:cs typeface="Arial" panose="020B0604020202020204" pitchFamily="34" charset="0"/>
              </a:rPr>
              <a:t>Almanya ve Türkiye Uluslararası Fuarlar ve Şehirleri</a:t>
            </a:r>
            <a:endParaRPr lang="en-US" sz="2000" b="1" dirty="0">
              <a:latin typeface="Arial" panose="020B0604020202020204" pitchFamily="34" charset="0"/>
              <a:cs typeface="Arial" panose="020B0604020202020204" pitchFamily="34" charset="0"/>
            </a:endParaRPr>
          </a:p>
        </p:txBody>
      </p:sp>
      <p:sp>
        <p:nvSpPr>
          <p:cNvPr id="10" name="3 Dikdörtgen"/>
          <p:cNvSpPr>
            <a:spLocks noChangeArrowheads="1"/>
          </p:cNvSpPr>
          <p:nvPr/>
        </p:nvSpPr>
        <p:spPr bwMode="auto">
          <a:xfrm>
            <a:off x="107504" y="1203598"/>
            <a:ext cx="90010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tr-TR" sz="1400" b="1" dirty="0"/>
          </a:p>
          <a:p>
            <a:r>
              <a:rPr lang="tr-TR" sz="1400" b="1" dirty="0"/>
              <a:t>Almanya’da Uluslararası Fuarların Şehirlere Dağılımı       Türkiye’de Uluslararası Fuarların Şehirlere Dağılımı</a:t>
            </a:r>
          </a:p>
          <a:p>
            <a:r>
              <a:rPr lang="tr-TR" sz="1400" b="1" dirty="0"/>
              <a:t>                                                                                                        </a:t>
            </a:r>
          </a:p>
          <a:p>
            <a:endParaRPr lang="tr-TR" sz="1400" b="1" dirty="0"/>
          </a:p>
          <a:p>
            <a:endParaRPr lang="tr-TR" sz="1400" b="1" dirty="0"/>
          </a:p>
          <a:p>
            <a:endParaRPr lang="tr-TR" sz="1400" b="1" dirty="0"/>
          </a:p>
          <a:p>
            <a:endParaRPr lang="tr-TR" sz="1400" b="1" dirty="0"/>
          </a:p>
          <a:p>
            <a:endParaRPr lang="tr-TR" sz="1400" b="1" dirty="0"/>
          </a:p>
          <a:p>
            <a:endParaRPr lang="tr-TR" sz="1400" b="1" dirty="0"/>
          </a:p>
          <a:p>
            <a:endParaRPr lang="tr-TR" sz="1400" b="1" dirty="0"/>
          </a:p>
          <a:p>
            <a:endParaRPr lang="tr-TR" sz="1400" b="1" dirty="0"/>
          </a:p>
          <a:p>
            <a:endParaRPr lang="tr-TR" sz="1400" b="1" dirty="0"/>
          </a:p>
          <a:p>
            <a:endParaRPr lang="tr-TR" sz="1400" b="1" dirty="0"/>
          </a:p>
          <a:p>
            <a:endParaRPr lang="tr-TR" sz="1400" b="1" dirty="0"/>
          </a:p>
          <a:p>
            <a:endParaRPr lang="tr-TR" sz="1400" dirty="0"/>
          </a:p>
          <a:p>
            <a:pPr>
              <a:lnSpc>
                <a:spcPct val="100000"/>
              </a:lnSpc>
            </a:pPr>
            <a:endParaRPr lang="tr-TR" altLang="tr-TR" sz="1300" dirty="0"/>
          </a:p>
          <a:p>
            <a:pPr>
              <a:lnSpc>
                <a:spcPct val="100000"/>
              </a:lnSpc>
            </a:pPr>
            <a:r>
              <a:rPr lang="tr-TR" altLang="tr-TR" sz="800" dirty="0"/>
              <a:t>(Ticaret Bakanlığı TOBB, KOSGEB 2019 verileridir)</a:t>
            </a:r>
          </a:p>
        </p:txBody>
      </p:sp>
      <p:sp>
        <p:nvSpPr>
          <p:cNvPr id="5" name="Metin kutusu 4">
            <a:extLst>
              <a:ext uri="{FF2B5EF4-FFF2-40B4-BE49-F238E27FC236}">
                <a16:creationId xmlns:a16="http://schemas.microsoft.com/office/drawing/2014/main" id="{0E8B6FB3-1D52-4350-927F-E20F74A634D6}"/>
              </a:ext>
            </a:extLst>
          </p:cNvPr>
          <p:cNvSpPr txBox="1"/>
          <p:nvPr/>
        </p:nvSpPr>
        <p:spPr>
          <a:xfrm>
            <a:off x="179512" y="1923678"/>
            <a:ext cx="3888432" cy="2693045"/>
          </a:xfrm>
          <a:prstGeom prst="rect">
            <a:avLst/>
          </a:prstGeom>
          <a:noFill/>
        </p:spPr>
        <p:txBody>
          <a:bodyPr wrap="square" rtlCol="0">
            <a:spAutoFit/>
          </a:bodyPr>
          <a:lstStyle/>
          <a:p>
            <a:pPr marL="0" indent="0">
              <a:buNone/>
            </a:pPr>
            <a:r>
              <a:rPr lang="tr-TR" sz="1300" b="1" dirty="0"/>
              <a:t>Şehir	Fuar   Yaban. Katılımcı    Yaban. Ziyaretçi</a:t>
            </a:r>
          </a:p>
          <a:p>
            <a:pPr marL="0" indent="0">
              <a:buNone/>
            </a:pPr>
            <a:r>
              <a:rPr lang="tr-TR" sz="1300" dirty="0"/>
              <a:t>1.Berlin	      6           10.432                         16.451</a:t>
            </a:r>
          </a:p>
          <a:p>
            <a:pPr marL="0" indent="0">
              <a:buNone/>
            </a:pPr>
            <a:r>
              <a:rPr lang="tr-TR" sz="1300" dirty="0"/>
              <a:t>2.Düsseldorf      19             9.821                       491.150</a:t>
            </a:r>
          </a:p>
          <a:p>
            <a:pPr marL="0" indent="0">
              <a:buNone/>
            </a:pPr>
            <a:r>
              <a:rPr lang="tr-TR" sz="1300" dirty="0"/>
              <a:t>3.Essen	      3             3.056                         32.272</a:t>
            </a:r>
          </a:p>
          <a:p>
            <a:pPr marL="0" indent="0">
              <a:buNone/>
            </a:pPr>
            <a:r>
              <a:rPr lang="tr-TR" sz="1300" dirty="0"/>
              <a:t>4.Frankfurt        14           14.379                       400.313</a:t>
            </a:r>
          </a:p>
          <a:p>
            <a:pPr marL="0" indent="0">
              <a:buNone/>
            </a:pPr>
            <a:r>
              <a:rPr lang="tr-TR" sz="1300" dirty="0"/>
              <a:t>5.Hannover       15           13.416                       520.893</a:t>
            </a:r>
          </a:p>
          <a:p>
            <a:pPr marL="0" indent="0">
              <a:buNone/>
            </a:pPr>
            <a:r>
              <a:rPr lang="tr-TR" sz="1300" dirty="0"/>
              <a:t>6.Köln	   17           19.103                       508.896</a:t>
            </a:r>
          </a:p>
          <a:p>
            <a:pPr marL="0" indent="0">
              <a:buNone/>
            </a:pPr>
            <a:r>
              <a:rPr lang="tr-TR" sz="1300" dirty="0"/>
              <a:t>7.Münih	   18           12.968                       582.205</a:t>
            </a:r>
          </a:p>
          <a:p>
            <a:pPr marL="0" indent="0">
              <a:buNone/>
            </a:pPr>
            <a:r>
              <a:rPr lang="tr-TR" sz="1300" dirty="0"/>
              <a:t>8.Nürnberg         5             3.101                         65.016</a:t>
            </a:r>
          </a:p>
          <a:p>
            <a:endParaRPr lang="tr-TR" sz="1300" dirty="0"/>
          </a:p>
          <a:p>
            <a:pPr marL="0" indent="0">
              <a:buNone/>
            </a:pPr>
            <a:r>
              <a:rPr lang="tr-TR" sz="1300" dirty="0"/>
              <a:t>Uluslararası Fuar Sayısı	   :           </a:t>
            </a:r>
            <a:r>
              <a:rPr lang="tr-TR" sz="1300" b="1" dirty="0"/>
              <a:t>167</a:t>
            </a:r>
          </a:p>
          <a:p>
            <a:pPr marL="0" indent="0">
              <a:buNone/>
            </a:pPr>
            <a:r>
              <a:rPr lang="tr-TR" sz="1300" b="1" dirty="0"/>
              <a:t>Yabancı Katılımcı Firma Sayısı:  113.313</a:t>
            </a:r>
          </a:p>
          <a:p>
            <a:pPr marL="0" indent="0">
              <a:buNone/>
            </a:pPr>
            <a:r>
              <a:rPr lang="tr-TR" sz="1300" b="1" dirty="0"/>
              <a:t>Yabancı Ziyaretçi Sayısı	   : 3.200.000</a:t>
            </a:r>
          </a:p>
        </p:txBody>
      </p:sp>
      <p:sp>
        <p:nvSpPr>
          <p:cNvPr id="6" name="Metin kutusu 5">
            <a:extLst>
              <a:ext uri="{FF2B5EF4-FFF2-40B4-BE49-F238E27FC236}">
                <a16:creationId xmlns:a16="http://schemas.microsoft.com/office/drawing/2014/main" id="{00F7747F-2F89-4564-93CA-376420B2A699}"/>
              </a:ext>
            </a:extLst>
          </p:cNvPr>
          <p:cNvSpPr txBox="1"/>
          <p:nvPr/>
        </p:nvSpPr>
        <p:spPr>
          <a:xfrm>
            <a:off x="4283969" y="1995686"/>
            <a:ext cx="4680520" cy="2970044"/>
          </a:xfrm>
          <a:prstGeom prst="rect">
            <a:avLst/>
          </a:prstGeom>
          <a:noFill/>
        </p:spPr>
        <p:txBody>
          <a:bodyPr wrap="square" rtlCol="0">
            <a:spAutoFit/>
          </a:bodyPr>
          <a:lstStyle/>
          <a:p>
            <a:pPr marL="0" indent="0">
              <a:buNone/>
            </a:pPr>
            <a:r>
              <a:rPr lang="tr-TR" sz="1300" b="1" dirty="0">
                <a:cs typeface="Arial" panose="020B0604020202020204" pitchFamily="34" charset="0"/>
              </a:rPr>
              <a:t>Şehir	     Fuar     Yabancı Katılımcı     Yabancı Ziyaretçi</a:t>
            </a:r>
          </a:p>
          <a:p>
            <a:pPr marL="0" indent="0">
              <a:buNone/>
            </a:pPr>
            <a:r>
              <a:rPr lang="tr-TR" sz="1300" dirty="0">
                <a:cs typeface="Arial" panose="020B0604020202020204" pitchFamily="34" charset="0"/>
              </a:rPr>
              <a:t>1.Ankara	        3	        79	                        10.177</a:t>
            </a:r>
          </a:p>
          <a:p>
            <a:pPr marL="0" indent="0">
              <a:buNone/>
            </a:pPr>
            <a:r>
              <a:rPr lang="tr-TR" sz="1300" dirty="0">
                <a:cs typeface="Arial" panose="020B0604020202020204" pitchFamily="34" charset="0"/>
              </a:rPr>
              <a:t>2.İstanbul	      53	   4.545	                      339.932</a:t>
            </a:r>
          </a:p>
          <a:p>
            <a:pPr marL="0" indent="0">
              <a:buNone/>
            </a:pPr>
            <a:r>
              <a:rPr lang="tr-TR" sz="1300" dirty="0">
                <a:cs typeface="Arial" panose="020B0604020202020204" pitchFamily="34" charset="0"/>
              </a:rPr>
              <a:t>3.İzmir	        8	      422		32.783</a:t>
            </a:r>
          </a:p>
          <a:p>
            <a:pPr marL="0" indent="0">
              <a:buNone/>
            </a:pPr>
            <a:r>
              <a:rPr lang="tr-TR" sz="1300" dirty="0">
                <a:cs typeface="Arial" panose="020B0604020202020204" pitchFamily="34" charset="0"/>
              </a:rPr>
              <a:t>4.Gaziantep           2	        69		  4.230</a:t>
            </a:r>
          </a:p>
          <a:p>
            <a:pPr marL="0" indent="0">
              <a:buNone/>
            </a:pPr>
            <a:r>
              <a:rPr lang="tr-TR" sz="1300" dirty="0">
                <a:cs typeface="Arial" panose="020B0604020202020204" pitchFamily="34" charset="0"/>
              </a:rPr>
              <a:t>5.Antalya	        1	      202		  7.971</a:t>
            </a:r>
            <a:endParaRPr lang="tr-TR" sz="1300" dirty="0"/>
          </a:p>
          <a:p>
            <a:endParaRPr lang="tr-TR" sz="1300" dirty="0"/>
          </a:p>
          <a:p>
            <a:pPr marL="0" indent="0">
              <a:buNone/>
            </a:pPr>
            <a:endParaRPr lang="tr-TR" sz="1300" dirty="0">
              <a:cs typeface="Arial" panose="020B0604020202020204" pitchFamily="34" charset="0"/>
            </a:endParaRPr>
          </a:p>
          <a:p>
            <a:pPr marL="0" indent="0">
              <a:buNone/>
            </a:pPr>
            <a:endParaRPr lang="tr-TR" sz="1300" dirty="0">
              <a:cs typeface="Arial" panose="020B0604020202020204" pitchFamily="34" charset="0"/>
            </a:endParaRPr>
          </a:p>
          <a:p>
            <a:pPr marL="0" indent="0">
              <a:buNone/>
            </a:pPr>
            <a:endParaRPr lang="tr-TR" sz="1300" dirty="0">
              <a:cs typeface="Arial" panose="020B0604020202020204" pitchFamily="34" charset="0"/>
            </a:endParaRPr>
          </a:p>
          <a:p>
            <a:pPr marL="0" indent="0">
              <a:buNone/>
            </a:pPr>
            <a:r>
              <a:rPr lang="tr-TR" sz="1300" dirty="0">
                <a:cs typeface="Arial" panose="020B0604020202020204" pitchFamily="34" charset="0"/>
              </a:rPr>
              <a:t>Uluslararası Fuar Sayısı	     </a:t>
            </a:r>
            <a:r>
              <a:rPr lang="tr-TR" sz="1300" dirty="0">
                <a:cs typeface="Arial" panose="020B0604020202020204" pitchFamily="34" charset="0"/>
                <a:sym typeface="Wingdings" panose="05000000000000000000" pitchFamily="2" charset="2"/>
              </a:rPr>
              <a:t>:(</a:t>
            </a:r>
            <a:r>
              <a:rPr lang="tr-TR" sz="1300" dirty="0" err="1">
                <a:cs typeface="Arial" panose="020B0604020202020204" pitchFamily="34" charset="0"/>
                <a:sym typeface="Wingdings" panose="05000000000000000000" pitchFamily="2" charset="2"/>
              </a:rPr>
              <a:t>tobb</a:t>
            </a:r>
            <a:r>
              <a:rPr lang="tr-TR" sz="1300" dirty="0">
                <a:cs typeface="Arial" panose="020B0604020202020204" pitchFamily="34" charset="0"/>
                <a:sym typeface="Wingdings" panose="05000000000000000000" pitchFamily="2" charset="2"/>
              </a:rPr>
              <a:t>)</a:t>
            </a:r>
            <a:r>
              <a:rPr lang="tr-TR" sz="1300" dirty="0">
                <a:cs typeface="Arial" panose="020B0604020202020204" pitchFamily="34" charset="0"/>
              </a:rPr>
              <a:t>   </a:t>
            </a:r>
            <a:r>
              <a:rPr lang="tr-TR" sz="1300" b="1" dirty="0">
                <a:cs typeface="Arial" panose="020B0604020202020204" pitchFamily="34" charset="0"/>
              </a:rPr>
              <a:t>133</a:t>
            </a:r>
            <a:r>
              <a:rPr lang="tr-TR" sz="1300" dirty="0">
                <a:cs typeface="Arial" panose="020B0604020202020204" pitchFamily="34" charset="0"/>
              </a:rPr>
              <a:t> (</a:t>
            </a:r>
            <a:r>
              <a:rPr lang="tr-TR" sz="1300" dirty="0" err="1">
                <a:cs typeface="Arial" panose="020B0604020202020204" pitchFamily="34" charset="0"/>
              </a:rPr>
              <a:t>tic.bak</a:t>
            </a:r>
            <a:r>
              <a:rPr lang="tr-TR" sz="1300" dirty="0">
                <a:cs typeface="Arial" panose="020B0604020202020204" pitchFamily="34" charset="0"/>
              </a:rPr>
              <a:t>.) </a:t>
            </a:r>
            <a:r>
              <a:rPr lang="tr-TR" sz="1300" b="1" dirty="0">
                <a:cs typeface="Arial" panose="020B0604020202020204" pitchFamily="34" charset="0"/>
              </a:rPr>
              <a:t>69</a:t>
            </a:r>
          </a:p>
          <a:p>
            <a:pPr marL="0" indent="0">
              <a:buNone/>
            </a:pPr>
            <a:r>
              <a:rPr lang="tr-TR" sz="1300" b="1" dirty="0">
                <a:cs typeface="Arial" panose="020B0604020202020204" pitchFamily="34" charset="0"/>
              </a:rPr>
              <a:t>Yabancı Katılımcı Firma Sayısı:           5.807</a:t>
            </a:r>
          </a:p>
          <a:p>
            <a:pPr marL="0" indent="0">
              <a:buNone/>
            </a:pPr>
            <a:r>
              <a:rPr lang="tr-TR" sz="1300" b="1" dirty="0" err="1">
                <a:cs typeface="Arial" panose="020B0604020202020204" pitchFamily="34" charset="0"/>
              </a:rPr>
              <a:t>Ul</a:t>
            </a:r>
            <a:r>
              <a:rPr lang="tr-TR" sz="1300" b="1" dirty="0">
                <a:cs typeface="Arial" panose="020B0604020202020204" pitchFamily="34" charset="0"/>
              </a:rPr>
              <a:t>. Fuar Ziyaretçi Sayısı	     :      434.707</a:t>
            </a:r>
          </a:p>
          <a:p>
            <a:endParaRPr lang="tr-TR" dirty="0"/>
          </a:p>
        </p:txBody>
      </p:sp>
      <p:sp>
        <p:nvSpPr>
          <p:cNvPr id="2" name="Alt Bilgi Yer Tutucusu 1">
            <a:extLst>
              <a:ext uri="{FF2B5EF4-FFF2-40B4-BE49-F238E27FC236}">
                <a16:creationId xmlns:a16="http://schemas.microsoft.com/office/drawing/2014/main" id="{4E66B503-D660-4168-8EE6-863AE31782C2}"/>
              </a:ext>
            </a:extLst>
          </p:cNvPr>
          <p:cNvSpPr>
            <a:spLocks noGrp="1"/>
          </p:cNvSpPr>
          <p:nvPr>
            <p:ph type="ftr" sz="quarter" idx="11"/>
          </p:nvPr>
        </p:nvSpPr>
        <p:spPr/>
        <p:txBody>
          <a:bodyPr/>
          <a:lstStyle/>
          <a:p>
            <a:r>
              <a:rPr lang="en-US"/>
              <a:t>TDM Institute-Ankara</a:t>
            </a:r>
          </a:p>
        </p:txBody>
      </p:sp>
    </p:spTree>
    <p:extLst>
      <p:ext uri="{BB962C8B-B14F-4D97-AF65-F5344CB8AC3E}">
        <p14:creationId xmlns:p14="http://schemas.microsoft.com/office/powerpoint/2010/main" val="252367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850404"/>
            <a:ext cx="7390636" cy="4252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000" b="1" dirty="0" err="1">
                <a:latin typeface="Arial" panose="020B0604020202020204" pitchFamily="34" charset="0"/>
                <a:cs typeface="Arial" panose="020B0604020202020204" pitchFamily="34" charset="0"/>
              </a:rPr>
              <a:t>Sektörel</a:t>
            </a:r>
            <a:r>
              <a:rPr lang="tr-TR" sz="2000" b="1" dirty="0">
                <a:latin typeface="Arial" panose="020B0604020202020204" pitchFamily="34" charset="0"/>
                <a:cs typeface="Arial" panose="020B0604020202020204" pitchFamily="34" charset="0"/>
              </a:rPr>
              <a:t> Uluslararası Fuar Özellikleri</a:t>
            </a:r>
            <a:endParaRPr lang="en-US" sz="2000" dirty="0">
              <a:solidFill>
                <a:srgbClr val="FF0000"/>
              </a:solidFill>
            </a:endParaRPr>
          </a:p>
        </p:txBody>
      </p:sp>
      <p:sp>
        <p:nvSpPr>
          <p:cNvPr id="8" name="İçerik Yer Tutucusu 7">
            <a:extLst>
              <a:ext uri="{FF2B5EF4-FFF2-40B4-BE49-F238E27FC236}">
                <a16:creationId xmlns:a16="http://schemas.microsoft.com/office/drawing/2014/main" id="{E8451D6C-49B2-456D-805B-773E746C69D7}"/>
              </a:ext>
            </a:extLst>
          </p:cNvPr>
          <p:cNvSpPr>
            <a:spLocks noGrp="1"/>
          </p:cNvSpPr>
          <p:nvPr>
            <p:ph idx="1"/>
          </p:nvPr>
        </p:nvSpPr>
        <p:spPr>
          <a:xfrm>
            <a:off x="107504" y="1275606"/>
            <a:ext cx="8928992" cy="3816423"/>
          </a:xfrm>
        </p:spPr>
        <p:txBody>
          <a:bodyPr>
            <a:normAutofit/>
          </a:bodyPr>
          <a:lstStyle/>
          <a:p>
            <a:pPr marL="0" indent="0" algn="just">
              <a:buNone/>
            </a:pPr>
            <a:r>
              <a:rPr lang="tr-TR" sz="1400" b="1" dirty="0">
                <a:latin typeface="Arial" panose="020B0604020202020204" pitchFamily="34" charset="0"/>
                <a:cs typeface="Arial" panose="020B0604020202020204" pitchFamily="34" charset="0"/>
              </a:rPr>
              <a:t>Uluslararası Fuar Organizasyonları</a:t>
            </a:r>
            <a:endParaRPr lang="tr-TR" sz="1400" dirty="0">
              <a:latin typeface="Arial" panose="020B0604020202020204" pitchFamily="34" charset="0"/>
              <a:cs typeface="Arial" panose="020B0604020202020204" pitchFamily="34" charset="0"/>
            </a:endParaRPr>
          </a:p>
          <a:p>
            <a:pPr marL="0" indent="0" algn="just">
              <a:buNone/>
            </a:pPr>
            <a:r>
              <a:rPr lang="tr-TR" sz="2000" dirty="0">
                <a:latin typeface="Arial" panose="020B0604020202020204" pitchFamily="34" charset="0"/>
                <a:cs typeface="Arial" panose="020B0604020202020204" pitchFamily="34" charset="0"/>
              </a:rPr>
              <a:t>-</a:t>
            </a:r>
            <a:r>
              <a:rPr lang="tr-TR" sz="1400" dirty="0">
                <a:latin typeface="Arial" panose="020B0604020202020204" pitchFamily="34" charset="0"/>
                <a:cs typeface="Arial" panose="020B0604020202020204" pitchFamily="34" charset="0"/>
              </a:rPr>
              <a:t>Bir hizmet faaliyetidir. 21. </a:t>
            </a:r>
            <a:r>
              <a:rPr lang="tr-TR" sz="1400" dirty="0" err="1">
                <a:latin typeface="Arial" panose="020B0604020202020204" pitchFamily="34" charset="0"/>
                <a:cs typeface="Arial" panose="020B0604020202020204" pitchFamily="34" charset="0"/>
              </a:rPr>
              <a:t>yy.da</a:t>
            </a:r>
            <a:r>
              <a:rPr lang="tr-TR" sz="1400" dirty="0">
                <a:latin typeface="Arial" panose="020B0604020202020204" pitchFamily="34" charset="0"/>
                <a:cs typeface="Arial" panose="020B0604020202020204" pitchFamily="34" charset="0"/>
              </a:rPr>
              <a:t> «Bilgi Organizasyonları»’</a:t>
            </a:r>
            <a:r>
              <a:rPr lang="tr-TR" sz="1400" dirty="0" err="1">
                <a:latin typeface="Arial" panose="020B0604020202020204" pitchFamily="34" charset="0"/>
                <a:cs typeface="Arial" panose="020B0604020202020204" pitchFamily="34" charset="0"/>
              </a:rPr>
              <a:t>na</a:t>
            </a:r>
            <a:r>
              <a:rPr lang="tr-TR" sz="1400" dirty="0">
                <a:latin typeface="Arial" panose="020B0604020202020204" pitchFamily="34" charset="0"/>
                <a:cs typeface="Arial" panose="020B0604020202020204" pitchFamily="34" charset="0"/>
              </a:rPr>
              <a:t> dönüşmüştür.  </a:t>
            </a:r>
          </a:p>
          <a:p>
            <a:pPr marL="0" indent="0" algn="just">
              <a:buNone/>
            </a:pPr>
            <a:r>
              <a:rPr lang="tr-TR" sz="1400" b="1" dirty="0">
                <a:latin typeface="Arial" panose="020B0604020202020204" pitchFamily="34" charset="0"/>
                <a:cs typeface="Arial" panose="020B0604020202020204" pitchFamily="34" charset="0"/>
              </a:rPr>
              <a:t>-</a:t>
            </a:r>
            <a:r>
              <a:rPr lang="tr-TR" sz="1400" b="1" dirty="0" err="1">
                <a:latin typeface="Arial" panose="020B0604020202020204" pitchFamily="34" charset="0"/>
                <a:cs typeface="Arial" panose="020B0604020202020204" pitchFamily="34" charset="0"/>
              </a:rPr>
              <a:t>Ul</a:t>
            </a:r>
            <a:r>
              <a:rPr lang="tr-TR" sz="1400" b="1" dirty="0">
                <a:latin typeface="Arial" panose="020B0604020202020204" pitchFamily="34" charset="0"/>
                <a:cs typeface="Arial" panose="020B0604020202020204" pitchFamily="34" charset="0"/>
              </a:rPr>
              <a:t>. Fuar hazırlığı için 40/100 hafta boyunca sıralı veya eşzamanlı 120’den fazla nitelikli eylem gerekir. </a:t>
            </a:r>
          </a:p>
          <a:p>
            <a:pPr marL="0" indent="0" algn="just">
              <a:buNone/>
            </a:pPr>
            <a:r>
              <a:rPr lang="tr-TR" sz="1400" dirty="0">
                <a:latin typeface="Arial" panose="020B0604020202020204" pitchFamily="34" charset="0"/>
                <a:cs typeface="Arial" panose="020B0604020202020204" pitchFamily="34" charset="0"/>
              </a:rPr>
              <a:t>-Katılımcı ülkeler/ ve firmalar; bölge, hacim, alt sektörler ve etkileri açısından bölümlere ayrılır. </a:t>
            </a:r>
          </a:p>
          <a:p>
            <a:pPr algn="just"/>
            <a:r>
              <a:rPr lang="tr-TR" sz="1400" dirty="0">
                <a:latin typeface="Arial" panose="020B0604020202020204" pitchFamily="34" charset="0"/>
                <a:cs typeface="Arial" panose="020B0604020202020204" pitchFamily="34" charset="0"/>
              </a:rPr>
              <a:t>-</a:t>
            </a:r>
            <a:r>
              <a:rPr lang="tr-TR" sz="1400" b="1" dirty="0">
                <a:latin typeface="Arial" panose="020B0604020202020204" pitchFamily="34" charset="0"/>
                <a:cs typeface="Arial" panose="020B0604020202020204" pitchFamily="34" charset="0"/>
              </a:rPr>
              <a:t>Bölgelere göre Katılımcı, Ziyaretçi ve Fuar içi Görüşme analizleri özel uzmanlık gerektirir.</a:t>
            </a:r>
          </a:p>
          <a:p>
            <a:pPr marL="0" indent="0" algn="just">
              <a:buNone/>
            </a:pPr>
            <a:endParaRPr lang="tr-TR" sz="1400" b="1" dirty="0">
              <a:latin typeface="Arial" panose="020B0604020202020204" pitchFamily="34" charset="0"/>
              <a:cs typeface="Arial" panose="020B0604020202020204" pitchFamily="34" charset="0"/>
            </a:endParaRPr>
          </a:p>
          <a:p>
            <a:pPr marL="0" indent="0" algn="just">
              <a:buNone/>
            </a:pPr>
            <a:r>
              <a:rPr lang="tr-TR" sz="1400" b="1" dirty="0">
                <a:latin typeface="Arial" panose="020B0604020202020204" pitchFamily="34" charset="0"/>
                <a:cs typeface="Arial" panose="020B0604020202020204" pitchFamily="34" charset="0"/>
              </a:rPr>
              <a:t>Fuar Şehirleri ve Özellikleri</a:t>
            </a:r>
          </a:p>
          <a:p>
            <a:pPr marL="0" indent="0" algn="just">
              <a:buNone/>
            </a:pPr>
            <a:r>
              <a:rPr lang="tr-TR" sz="1400" dirty="0">
                <a:latin typeface="Arial" panose="020B0604020202020204" pitchFamily="34" charset="0"/>
                <a:cs typeface="Arial" panose="020B0604020202020204" pitchFamily="34" charset="0"/>
              </a:rPr>
              <a:t>-Kent içi ve kent dışı Karayolu, Demiryolu, Havayolu ulaşımı güçlü olmalı.</a:t>
            </a:r>
          </a:p>
          <a:p>
            <a:pPr marL="0" indent="0" algn="just">
              <a:buNone/>
            </a:pPr>
            <a:r>
              <a:rPr lang="tr-TR" sz="1400" b="1" dirty="0">
                <a:latin typeface="Arial" panose="020B0604020202020204" pitchFamily="34" charset="0"/>
                <a:cs typeface="Arial" panose="020B0604020202020204" pitchFamily="34" charset="0"/>
              </a:rPr>
              <a:t>-Endüstri ve ticaret hacmi gelişmiş olmalı.</a:t>
            </a:r>
          </a:p>
          <a:p>
            <a:pPr marL="0" indent="0" algn="just">
              <a:buNone/>
            </a:pPr>
            <a:r>
              <a:rPr lang="tr-TR" sz="1400" dirty="0">
                <a:latin typeface="Arial" panose="020B0604020202020204" pitchFamily="34" charset="0"/>
                <a:cs typeface="Arial" panose="020B0604020202020204" pitchFamily="34" charset="0"/>
              </a:rPr>
              <a:t>-Konaklama ve fuar dışı aktivite bölgeleri yeterli olmalı.</a:t>
            </a:r>
          </a:p>
          <a:p>
            <a:pPr marL="0" indent="0" algn="just">
              <a:buNone/>
            </a:pPr>
            <a:r>
              <a:rPr lang="tr-TR" sz="1400" b="1" dirty="0">
                <a:latin typeface="Arial" panose="020B0604020202020204" pitchFamily="34" charset="0"/>
                <a:cs typeface="Arial" panose="020B0604020202020204" pitchFamily="34" charset="0"/>
              </a:rPr>
              <a:t>-Şehirde uluslararası fuar deneyimi yüksek organizatörler bulunmalı.</a:t>
            </a:r>
          </a:p>
          <a:p>
            <a:pPr marL="0" indent="0" algn="just">
              <a:buNone/>
            </a:pPr>
            <a:r>
              <a:rPr lang="tr-TR" sz="1400" dirty="0">
                <a:latin typeface="Arial" panose="020B0604020202020204" pitchFamily="34" charset="0"/>
                <a:cs typeface="Arial" panose="020B0604020202020204" pitchFamily="34" charset="0"/>
              </a:rPr>
              <a:t>-Yerel yönetim ve Hükümet güçlü destek vermeli.  </a:t>
            </a:r>
          </a:p>
          <a:p>
            <a:pPr marL="0" indent="0" algn="just">
              <a:buNone/>
            </a:pPr>
            <a:r>
              <a:rPr lang="tr-TR" sz="1400" b="1" dirty="0">
                <a:latin typeface="Arial" panose="020B0604020202020204" pitchFamily="34" charset="0"/>
                <a:cs typeface="Arial" panose="020B0604020202020204" pitchFamily="34" charset="0"/>
              </a:rPr>
              <a:t>-Kentin Fuar Merkezi, yukarıda sayılan niteliklere uygun mesafede olmalı.</a:t>
            </a:r>
          </a:p>
          <a:p>
            <a:pPr algn="just"/>
            <a:endParaRPr lang="tr-TR" sz="2000" dirty="0"/>
          </a:p>
        </p:txBody>
      </p:sp>
      <p:sp>
        <p:nvSpPr>
          <p:cNvPr id="2" name="Alt Bilgi Yer Tutucusu 1">
            <a:extLst>
              <a:ext uri="{FF2B5EF4-FFF2-40B4-BE49-F238E27FC236}">
                <a16:creationId xmlns:a16="http://schemas.microsoft.com/office/drawing/2014/main" id="{863DA20C-E4AF-403D-B988-F0311BC9352D}"/>
              </a:ext>
            </a:extLst>
          </p:cNvPr>
          <p:cNvSpPr>
            <a:spLocks noGrp="1"/>
          </p:cNvSpPr>
          <p:nvPr>
            <p:ph type="ftr" sz="quarter" idx="11"/>
          </p:nvPr>
        </p:nvSpPr>
        <p:spPr/>
        <p:txBody>
          <a:bodyPr/>
          <a:lstStyle/>
          <a:p>
            <a:r>
              <a:rPr lang="en-US"/>
              <a:t>TDM Institute-Ankara</a:t>
            </a:r>
          </a:p>
        </p:txBody>
      </p:sp>
    </p:spTree>
    <p:extLst>
      <p:ext uri="{BB962C8B-B14F-4D97-AF65-F5344CB8AC3E}">
        <p14:creationId xmlns:p14="http://schemas.microsoft.com/office/powerpoint/2010/main" val="189741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İçerik Yer Tutucusu"/>
          <p:cNvSpPr txBox="1">
            <a:spLocks/>
          </p:cNvSpPr>
          <p:nvPr/>
        </p:nvSpPr>
        <p:spPr>
          <a:xfrm>
            <a:off x="323528" y="1491630"/>
            <a:ext cx="8712968" cy="36004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tr-TR" sz="1400" b="1" dirty="0">
                <a:latin typeface="Arial" panose="020B0604020202020204" pitchFamily="34" charset="0"/>
                <a:cs typeface="Arial" panose="020B0604020202020204" pitchFamily="34" charset="0"/>
              </a:rPr>
              <a:t>Avrupa’da Bazı Uluslararası Fuar Organizatörleri</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Reed</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Exhibition</a:t>
            </a:r>
            <a:r>
              <a:rPr lang="tr-TR" sz="1400" dirty="0">
                <a:latin typeface="Arial" panose="020B0604020202020204" pitchFamily="34" charset="0"/>
                <a:cs typeface="Arial" panose="020B0604020202020204" pitchFamily="34" charset="0"/>
              </a:rPr>
              <a:t> İng. ITE </a:t>
            </a:r>
            <a:r>
              <a:rPr lang="tr-TR" sz="1400" dirty="0" err="1">
                <a:latin typeface="Arial" panose="020B0604020202020204" pitchFamily="34" charset="0"/>
                <a:cs typeface="Arial" panose="020B0604020202020204" pitchFamily="34" charset="0"/>
              </a:rPr>
              <a:t>Exhibition</a:t>
            </a:r>
            <a:r>
              <a:rPr lang="tr-TR" sz="1400" dirty="0">
                <a:latin typeface="Arial" panose="020B0604020202020204" pitchFamily="34" charset="0"/>
                <a:cs typeface="Arial" panose="020B0604020202020204" pitchFamily="34" charset="0"/>
              </a:rPr>
              <a:t> İng. UBM </a:t>
            </a:r>
            <a:r>
              <a:rPr lang="tr-TR" sz="1400" dirty="0" err="1">
                <a:latin typeface="Arial" panose="020B0604020202020204" pitchFamily="34" charset="0"/>
                <a:cs typeface="Arial" panose="020B0604020202020204" pitchFamily="34" charset="0"/>
              </a:rPr>
              <a:t>Exhibition</a:t>
            </a:r>
            <a:r>
              <a:rPr lang="tr-TR" sz="1400" dirty="0">
                <a:latin typeface="Arial" panose="020B0604020202020204" pitchFamily="34" charset="0"/>
                <a:cs typeface="Arial" panose="020B0604020202020204" pitchFamily="34" charset="0"/>
              </a:rPr>
              <a:t> İng. Berlin </a:t>
            </a:r>
            <a:r>
              <a:rPr lang="tr-TR" sz="1400" dirty="0" err="1">
                <a:latin typeface="Arial" panose="020B0604020202020204" pitchFamily="34" charset="0"/>
                <a:cs typeface="Arial" panose="020B0604020202020204" pitchFamily="34" charset="0"/>
              </a:rPr>
              <a:t>Messe</a:t>
            </a:r>
            <a:r>
              <a:rPr lang="tr-TR" sz="1400" dirty="0">
                <a:latin typeface="Arial" panose="020B0604020202020204" pitchFamily="34" charset="0"/>
                <a:cs typeface="Arial" panose="020B0604020202020204" pitchFamily="34" charset="0"/>
              </a:rPr>
              <a:t> Alm. Münih </a:t>
            </a:r>
            <a:r>
              <a:rPr lang="tr-TR" sz="1400" dirty="0" err="1">
                <a:latin typeface="Arial" panose="020B0604020202020204" pitchFamily="34" charset="0"/>
                <a:cs typeface="Arial" panose="020B0604020202020204" pitchFamily="34" charset="0"/>
              </a:rPr>
              <a:t>messe</a:t>
            </a:r>
            <a:r>
              <a:rPr lang="tr-TR" sz="1400" dirty="0">
                <a:latin typeface="Arial" panose="020B0604020202020204" pitchFamily="34" charset="0"/>
                <a:cs typeface="Arial" panose="020B0604020202020204" pitchFamily="34" charset="0"/>
              </a:rPr>
              <a:t> Alm. Hannover </a:t>
            </a:r>
            <a:r>
              <a:rPr lang="tr-TR" sz="1400" dirty="0" err="1">
                <a:latin typeface="Arial" panose="020B0604020202020204" pitchFamily="34" charset="0"/>
                <a:cs typeface="Arial" panose="020B0604020202020204" pitchFamily="34" charset="0"/>
              </a:rPr>
              <a:t>Messe</a:t>
            </a:r>
            <a:r>
              <a:rPr lang="tr-TR" sz="1400" dirty="0">
                <a:latin typeface="Arial" panose="020B0604020202020204" pitchFamily="34" charset="0"/>
                <a:cs typeface="Arial" panose="020B0604020202020204" pitchFamily="34" charset="0"/>
              </a:rPr>
              <a:t> Alm. Nürnberg </a:t>
            </a:r>
            <a:r>
              <a:rPr lang="tr-TR" sz="1400" dirty="0" err="1">
                <a:latin typeface="Arial" panose="020B0604020202020204" pitchFamily="34" charset="0"/>
                <a:cs typeface="Arial" panose="020B0604020202020204" pitchFamily="34" charset="0"/>
              </a:rPr>
              <a:t>Messe</a:t>
            </a:r>
            <a:r>
              <a:rPr lang="tr-TR" sz="1400" dirty="0">
                <a:latin typeface="Arial" panose="020B0604020202020204" pitchFamily="34" charset="0"/>
                <a:cs typeface="Arial" panose="020B0604020202020204" pitchFamily="34" charset="0"/>
              </a:rPr>
              <a:t> Alm. Frankfurt </a:t>
            </a:r>
            <a:r>
              <a:rPr lang="tr-TR" sz="1400" dirty="0" err="1">
                <a:latin typeface="Arial" panose="020B0604020202020204" pitchFamily="34" charset="0"/>
                <a:cs typeface="Arial" panose="020B0604020202020204" pitchFamily="34" charset="0"/>
              </a:rPr>
              <a:t>Messe</a:t>
            </a:r>
            <a:r>
              <a:rPr lang="tr-TR" sz="1400" dirty="0">
                <a:latin typeface="Arial" panose="020B0604020202020204" pitchFamily="34" charset="0"/>
                <a:cs typeface="Arial" panose="020B0604020202020204" pitchFamily="34" charset="0"/>
              </a:rPr>
              <a:t> Alm. Hamburg </a:t>
            </a:r>
            <a:r>
              <a:rPr lang="tr-TR" sz="1400" dirty="0" err="1">
                <a:latin typeface="Arial" panose="020B0604020202020204" pitchFamily="34" charset="0"/>
                <a:cs typeface="Arial" panose="020B0604020202020204" pitchFamily="34" charset="0"/>
              </a:rPr>
              <a:t>Messe</a:t>
            </a:r>
            <a:r>
              <a:rPr lang="tr-TR" sz="1400" dirty="0">
                <a:latin typeface="Arial" panose="020B0604020202020204" pitchFamily="34" charset="0"/>
                <a:cs typeface="Arial" panose="020B0604020202020204" pitchFamily="34" charset="0"/>
              </a:rPr>
              <a:t> Alm. Leipzig </a:t>
            </a:r>
            <a:r>
              <a:rPr lang="tr-TR" sz="1400" dirty="0" err="1">
                <a:latin typeface="Arial" panose="020B0604020202020204" pitchFamily="34" charset="0"/>
                <a:cs typeface="Arial" panose="020B0604020202020204" pitchFamily="34" charset="0"/>
              </a:rPr>
              <a:t>Messe</a:t>
            </a:r>
            <a:r>
              <a:rPr lang="tr-TR" sz="1400" dirty="0">
                <a:latin typeface="Arial" panose="020B0604020202020204" pitchFamily="34" charset="0"/>
                <a:cs typeface="Arial" panose="020B0604020202020204" pitchFamily="34" charset="0"/>
              </a:rPr>
              <a:t> Alm. CE Bordeaux Fr. RAI </a:t>
            </a:r>
            <a:r>
              <a:rPr lang="tr-TR" sz="1400" dirty="0" err="1">
                <a:latin typeface="Arial" panose="020B0604020202020204" pitchFamily="34" charset="0"/>
                <a:cs typeface="Arial" panose="020B0604020202020204" pitchFamily="34" charset="0"/>
              </a:rPr>
              <a:t>Holl</a:t>
            </a:r>
            <a:r>
              <a:rPr lang="tr-TR" sz="1400" dirty="0">
                <a:latin typeface="Arial" panose="020B0604020202020204" pitchFamily="34" charset="0"/>
                <a:cs typeface="Arial" panose="020B0604020202020204" pitchFamily="34" charset="0"/>
              </a:rPr>
              <a:t>. </a:t>
            </a:r>
          </a:p>
          <a:p>
            <a:pPr marL="0" indent="0" algn="just">
              <a:buNone/>
            </a:pPr>
            <a:endParaRPr lang="tr-TR" sz="1400" dirty="0">
              <a:latin typeface="Arial" panose="020B0604020202020204" pitchFamily="34" charset="0"/>
              <a:cs typeface="Arial" panose="020B0604020202020204" pitchFamily="34" charset="0"/>
            </a:endParaRPr>
          </a:p>
          <a:p>
            <a:pPr marL="0" indent="0" algn="just">
              <a:buNone/>
            </a:pPr>
            <a:r>
              <a:rPr lang="tr-TR" sz="1400" dirty="0">
                <a:solidFill>
                  <a:srgbClr val="333333"/>
                </a:solidFill>
                <a:latin typeface="Arial" panose="020B0604020202020204" pitchFamily="34" charset="0"/>
                <a:cs typeface="Arial" panose="020B0604020202020204" pitchFamily="34" charset="0"/>
              </a:rPr>
              <a:t>Türkiye’de, yukarıda belirtilen firmaların hizmet kabiliyetine sahip bir uluslararası organizasyon şirketi yoktur. </a:t>
            </a:r>
            <a:r>
              <a:rPr lang="tr-TR" sz="1400" b="1" dirty="0">
                <a:solidFill>
                  <a:srgbClr val="333333"/>
                </a:solidFill>
                <a:latin typeface="Arial" panose="020B0604020202020204" pitchFamily="34" charset="0"/>
                <a:cs typeface="Arial" panose="020B0604020202020204" pitchFamily="34" charset="0"/>
              </a:rPr>
              <a:t>Nedenleri</a:t>
            </a:r>
            <a:r>
              <a:rPr lang="tr-TR" sz="1400" dirty="0">
                <a:solidFill>
                  <a:srgbClr val="333333"/>
                </a:solidFill>
                <a:latin typeface="Arial" panose="020B0604020202020204" pitchFamily="34" charset="0"/>
                <a:cs typeface="Arial" panose="020B0604020202020204" pitchFamily="34" charset="0"/>
              </a:rPr>
              <a:t>;  1.Türkiye’de «Organizatörlük» kanun kapsamında bir </a:t>
            </a:r>
            <a:r>
              <a:rPr lang="tr-TR" sz="1400" b="1" dirty="0">
                <a:solidFill>
                  <a:srgbClr val="333333"/>
                </a:solidFill>
                <a:latin typeface="Arial" panose="020B0604020202020204" pitchFamily="34" charset="0"/>
                <a:cs typeface="Arial" panose="020B0604020202020204" pitchFamily="34" charset="0"/>
              </a:rPr>
              <a:t>mesleki faaliyet </a:t>
            </a:r>
            <a:r>
              <a:rPr lang="tr-TR" sz="1400" dirty="0">
                <a:solidFill>
                  <a:srgbClr val="333333"/>
                </a:solidFill>
                <a:latin typeface="Arial" panose="020B0604020202020204" pitchFamily="34" charset="0"/>
                <a:cs typeface="Arial" panose="020B0604020202020204" pitchFamily="34" charset="0"/>
              </a:rPr>
              <a:t>değildir. 2.Organizatörlük (</a:t>
            </a:r>
            <a:r>
              <a:rPr lang="tr-TR" sz="1400" dirty="0" err="1">
                <a:solidFill>
                  <a:srgbClr val="333333"/>
                </a:solidFill>
                <a:latin typeface="Arial" panose="020B0604020202020204" pitchFamily="34" charset="0"/>
                <a:cs typeface="Arial" panose="020B0604020202020204" pitchFamily="34" charset="0"/>
              </a:rPr>
              <a:t>Event</a:t>
            </a:r>
            <a:r>
              <a:rPr lang="tr-TR" sz="1400" dirty="0">
                <a:solidFill>
                  <a:srgbClr val="333333"/>
                </a:solidFill>
                <a:latin typeface="Arial" panose="020B0604020202020204" pitchFamily="34" charset="0"/>
                <a:cs typeface="Arial" panose="020B0604020202020204" pitchFamily="34" charset="0"/>
              </a:rPr>
              <a:t> Management) </a:t>
            </a:r>
            <a:r>
              <a:rPr lang="tr-TR" sz="1400" b="1" dirty="0">
                <a:solidFill>
                  <a:srgbClr val="333333"/>
                </a:solidFill>
                <a:latin typeface="Arial" panose="020B0604020202020204" pitchFamily="34" charset="0"/>
                <a:cs typeface="Arial" panose="020B0604020202020204" pitchFamily="34" charset="0"/>
              </a:rPr>
              <a:t>ileri</a:t>
            </a:r>
            <a:r>
              <a:rPr lang="tr-TR" sz="1400" dirty="0">
                <a:solidFill>
                  <a:srgbClr val="333333"/>
                </a:solidFill>
                <a:latin typeface="Arial" panose="020B0604020202020204" pitchFamily="34" charset="0"/>
                <a:cs typeface="Arial" panose="020B0604020202020204" pitchFamily="34" charset="0"/>
              </a:rPr>
              <a:t> </a:t>
            </a:r>
            <a:r>
              <a:rPr lang="tr-TR" sz="1400" b="1" dirty="0">
                <a:solidFill>
                  <a:srgbClr val="333333"/>
                </a:solidFill>
                <a:latin typeface="Arial" panose="020B0604020202020204" pitchFamily="34" charset="0"/>
                <a:cs typeface="Arial" panose="020B0604020202020204" pitchFamily="34" charset="0"/>
              </a:rPr>
              <a:t>mesleki eğitimi </a:t>
            </a:r>
            <a:r>
              <a:rPr lang="tr-TR" sz="1400" dirty="0">
                <a:solidFill>
                  <a:srgbClr val="333333"/>
                </a:solidFill>
                <a:latin typeface="Arial" panose="020B0604020202020204" pitchFamily="34" charset="0"/>
                <a:cs typeface="Arial" panose="020B0604020202020204" pitchFamily="34" charset="0"/>
              </a:rPr>
              <a:t>yoktur. 3.Organizasyonların </a:t>
            </a:r>
            <a:r>
              <a:rPr lang="tr-TR" sz="1400" b="1" dirty="0">
                <a:solidFill>
                  <a:srgbClr val="333333"/>
                </a:solidFill>
                <a:latin typeface="Arial" panose="020B0604020202020204" pitchFamily="34" charset="0"/>
                <a:cs typeface="Arial" panose="020B0604020202020204" pitchFamily="34" charset="0"/>
              </a:rPr>
              <a:t>denetimi</a:t>
            </a:r>
            <a:r>
              <a:rPr lang="tr-TR" sz="1400" dirty="0">
                <a:solidFill>
                  <a:srgbClr val="333333"/>
                </a:solidFill>
                <a:latin typeface="Arial" panose="020B0604020202020204" pitchFamily="34" charset="0"/>
                <a:cs typeface="Arial" panose="020B0604020202020204" pitchFamily="34" charset="0"/>
              </a:rPr>
              <a:t> uluslararası nitelikte ve yüksek standartlarda değildir. 4.Çok sayıda </a:t>
            </a:r>
            <a:r>
              <a:rPr lang="tr-TR" sz="1400" b="1" dirty="0">
                <a:solidFill>
                  <a:srgbClr val="333333"/>
                </a:solidFill>
                <a:latin typeface="Arial" panose="020B0604020202020204" pitchFamily="34" charset="0"/>
                <a:cs typeface="Arial" panose="020B0604020202020204" pitchFamily="34" charset="0"/>
              </a:rPr>
              <a:t>Alt sektör fuarlarına </a:t>
            </a:r>
            <a:r>
              <a:rPr lang="tr-TR" sz="1400" dirty="0">
                <a:solidFill>
                  <a:srgbClr val="333333"/>
                </a:solidFill>
                <a:latin typeface="Arial" panose="020B0604020202020204" pitchFamily="34" charset="0"/>
                <a:cs typeface="Arial" panose="020B0604020202020204" pitchFamily="34" charset="0"/>
              </a:rPr>
              <a:t>izin verildiğinden </a:t>
            </a:r>
            <a:r>
              <a:rPr lang="tr-TR" sz="1400" b="1" dirty="0">
                <a:solidFill>
                  <a:srgbClr val="333333"/>
                </a:solidFill>
                <a:latin typeface="Arial" panose="020B0604020202020204" pitchFamily="34" charset="0"/>
                <a:cs typeface="Arial" panose="020B0604020202020204" pitchFamily="34" charset="0"/>
              </a:rPr>
              <a:t>kapsam ve ölçekleri </a:t>
            </a:r>
            <a:r>
              <a:rPr lang="tr-TR" sz="1400" dirty="0">
                <a:solidFill>
                  <a:srgbClr val="333333"/>
                </a:solidFill>
                <a:latin typeface="Arial" panose="020B0604020202020204" pitchFamily="34" charset="0"/>
                <a:cs typeface="Arial" panose="020B0604020202020204" pitchFamily="34" charset="0"/>
              </a:rPr>
              <a:t>küçüktür.  5.</a:t>
            </a:r>
            <a:r>
              <a:rPr lang="tr-TR" sz="1400" b="1" dirty="0">
                <a:solidFill>
                  <a:srgbClr val="333333"/>
                </a:solidFill>
                <a:latin typeface="Arial" panose="020B0604020202020204" pitchFamily="34" charset="0"/>
                <a:cs typeface="Arial" panose="020B0604020202020204" pitchFamily="34" charset="0"/>
              </a:rPr>
              <a:t>Belediye, Oda, Dernek </a:t>
            </a:r>
            <a:r>
              <a:rPr lang="tr-TR" sz="1400" dirty="0">
                <a:solidFill>
                  <a:srgbClr val="333333"/>
                </a:solidFill>
                <a:latin typeface="Arial" panose="020B0604020202020204" pitchFamily="34" charset="0"/>
                <a:cs typeface="Arial" panose="020B0604020202020204" pitchFamily="34" charset="0"/>
              </a:rPr>
              <a:t>gibi kuruluşlara fuar yapma yetkisi verildiğinden organizasyonlar profesyonel yapısını kaybetmiştir. 6.Yurt dışı katılımcı/ziyaretçiyi </a:t>
            </a:r>
            <a:r>
              <a:rPr lang="tr-TR" sz="1400" b="1" dirty="0">
                <a:solidFill>
                  <a:srgbClr val="333333"/>
                </a:solidFill>
                <a:latin typeface="Arial" panose="020B0604020202020204" pitchFamily="34" charset="0"/>
                <a:cs typeface="Arial" panose="020B0604020202020204" pitchFamily="34" charset="0"/>
              </a:rPr>
              <a:t>davet ve ulaşım ağı zayıf </a:t>
            </a:r>
            <a:r>
              <a:rPr lang="tr-TR" sz="1400" dirty="0">
                <a:solidFill>
                  <a:srgbClr val="333333"/>
                </a:solidFill>
                <a:latin typeface="Arial" panose="020B0604020202020204" pitchFamily="34" charset="0"/>
                <a:cs typeface="Arial" panose="020B0604020202020204" pitchFamily="34" charset="0"/>
              </a:rPr>
              <a:t>olduğundan uluslararası fuar ziyaretçileri yetersiz olmaktadır. 7.</a:t>
            </a:r>
            <a:r>
              <a:rPr lang="tr-TR" sz="1400" b="1" dirty="0">
                <a:solidFill>
                  <a:srgbClr val="333333"/>
                </a:solidFill>
                <a:latin typeface="Arial" panose="020B0604020202020204" pitchFamily="34" charset="0"/>
                <a:cs typeface="Arial" panose="020B0604020202020204" pitchFamily="34" charset="0"/>
              </a:rPr>
              <a:t>Uzman organizatörlük </a:t>
            </a:r>
            <a:r>
              <a:rPr lang="tr-TR" sz="1400" dirty="0">
                <a:solidFill>
                  <a:srgbClr val="333333"/>
                </a:solidFill>
                <a:latin typeface="Arial" panose="020B0604020202020204" pitchFamily="34" charset="0"/>
                <a:cs typeface="Arial" panose="020B0604020202020204" pitchFamily="34" charset="0"/>
              </a:rPr>
              <a:t>gelişmediğinden fuar kalıt-bilgi analizi gelişmemiştir. </a:t>
            </a:r>
          </a:p>
          <a:p>
            <a:pPr marL="0" indent="0" algn="just">
              <a:buNone/>
            </a:pPr>
            <a:endParaRPr lang="tr-TR" sz="1400" dirty="0">
              <a:solidFill>
                <a:srgbClr val="333333"/>
              </a:solidFill>
              <a:latin typeface="Arial" panose="020B0604020202020204" pitchFamily="34" charset="0"/>
              <a:cs typeface="Arial" panose="020B0604020202020204" pitchFamily="34" charset="0"/>
            </a:endParaRPr>
          </a:p>
          <a:p>
            <a:pPr algn="just"/>
            <a:r>
              <a:rPr lang="tr-TR" sz="1400" b="1" dirty="0">
                <a:solidFill>
                  <a:srgbClr val="333333"/>
                </a:solidFill>
                <a:latin typeface="Arial" panose="020B0604020202020204" pitchFamily="34" charset="0"/>
                <a:cs typeface="Arial" panose="020B0604020202020204" pitchFamily="34" charset="0"/>
              </a:rPr>
              <a:t>Bu nedenlerle; Türkiye’de, temel sektörlerde çoğu uluslararası fuar, yabancı menşeli organizatörler tarafından yapılmaktadır. Halbuki, Bir organizasyon olan inşaat/taahhüt işlerinde Türk firmaları yurtdışında çok başarılıdır. Mesleki standartlar yükseltilirse «nitelikli fuarcılık» gelişecektir. </a:t>
            </a:r>
          </a:p>
          <a:p>
            <a:pPr algn="just">
              <a:defRPr/>
            </a:pPr>
            <a:endParaRPr lang="tr-TR" sz="1600" dirty="0">
              <a:latin typeface="Times New Roman" pitchFamily="18" charset="0"/>
              <a:cs typeface="Times New Roman" pitchFamily="18" charset="0"/>
            </a:endParaRPr>
          </a:p>
        </p:txBody>
      </p:sp>
      <p:sp>
        <p:nvSpPr>
          <p:cNvPr id="8" name="Title 1"/>
          <p:cNvSpPr txBox="1">
            <a:spLocks/>
          </p:cNvSpPr>
          <p:nvPr/>
        </p:nvSpPr>
        <p:spPr>
          <a:xfrm>
            <a:off x="251520" y="771550"/>
            <a:ext cx="8229600" cy="72008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dirty="0">
                <a:solidFill>
                  <a:srgbClr val="FF0000"/>
                </a:solidFill>
              </a:rPr>
              <a:t> </a:t>
            </a:r>
          </a:p>
          <a:p>
            <a:r>
              <a:rPr lang="tr-TR" sz="2200" b="1" dirty="0">
                <a:latin typeface="Arial" panose="020B0604020202020204" pitchFamily="34" charset="0"/>
                <a:cs typeface="Arial" panose="020B0604020202020204" pitchFamily="34" charset="0"/>
              </a:rPr>
              <a:t>Uluslararası Fuar Organizatörleri, Avrupa ve Türkiye</a:t>
            </a:r>
          </a:p>
          <a:p>
            <a:endParaRPr lang="en-US" sz="2400" b="1" dirty="0">
              <a:solidFill>
                <a:srgbClr val="FF0000"/>
              </a:solidFill>
            </a:endParaRPr>
          </a:p>
        </p:txBody>
      </p:sp>
      <p:sp>
        <p:nvSpPr>
          <p:cNvPr id="2" name="Alt Bilgi Yer Tutucusu 1">
            <a:extLst>
              <a:ext uri="{FF2B5EF4-FFF2-40B4-BE49-F238E27FC236}">
                <a16:creationId xmlns:a16="http://schemas.microsoft.com/office/drawing/2014/main" id="{4489DD4E-0F55-46F8-A127-96215C6031A7}"/>
              </a:ext>
            </a:extLst>
          </p:cNvPr>
          <p:cNvSpPr>
            <a:spLocks noGrp="1"/>
          </p:cNvSpPr>
          <p:nvPr>
            <p:ph type="ftr" sz="quarter" idx="11"/>
          </p:nvPr>
        </p:nvSpPr>
        <p:spPr/>
        <p:txBody>
          <a:bodyPr/>
          <a:lstStyle/>
          <a:p>
            <a:r>
              <a:rPr lang="en-US"/>
              <a:t>TDM Institute-Ankara</a:t>
            </a:r>
          </a:p>
        </p:txBody>
      </p:sp>
    </p:spTree>
    <p:extLst>
      <p:ext uri="{BB962C8B-B14F-4D97-AF65-F5344CB8AC3E}">
        <p14:creationId xmlns:p14="http://schemas.microsoft.com/office/powerpoint/2010/main" val="1703116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Dikdörtgen"/>
          <p:cNvSpPr>
            <a:spLocks noChangeArrowheads="1"/>
          </p:cNvSpPr>
          <p:nvPr/>
        </p:nvSpPr>
        <p:spPr bwMode="auto">
          <a:xfrm>
            <a:off x="467544" y="1347614"/>
            <a:ext cx="7488832" cy="390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0000"/>
              </a:lnSpc>
            </a:pPr>
            <a:r>
              <a:rPr lang="tr-TR" altLang="tr-TR" sz="1300" dirty="0"/>
              <a:t>Ticaret Bakanlığı ve KOSGEB tarafından Verilen Nakit Fuar Destekleri 2019 </a:t>
            </a:r>
          </a:p>
          <a:p>
            <a:pPr lvl="0">
              <a:lnSpc>
                <a:spcPct val="107000"/>
              </a:lnSpc>
            </a:pPr>
            <a:endParaRPr lang="tr-TR" sz="800" dirty="0">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1. UBM ICC Fuarcılık ve Organizasyon Tic. A.Ş. </a:t>
            </a:r>
            <a:r>
              <a:rPr lang="tr-TR" sz="900" dirty="0">
                <a:latin typeface="Calibri" panose="020F0502020204030204" pitchFamily="34" charset="0"/>
                <a:ea typeface="Times New Roman" panose="02020603050405020304" pitchFamily="18" charset="0"/>
                <a:cs typeface="Times New Roman" panose="02020603050405020304" pitchFamily="18" charset="0"/>
              </a:rPr>
              <a:t>		21. </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İZFAŞ İzmir Fuarcılık Hizmet. Kültür ve Sanat İşleri. </a:t>
            </a:r>
            <a:r>
              <a:rPr lang="tr-TR" sz="900" dirty="0" err="1">
                <a:effectLst/>
                <a:latin typeface="Times New Roman" panose="02020603050405020304" pitchFamily="18" charset="0"/>
                <a:ea typeface="Times New Roman" panose="02020603050405020304" pitchFamily="18" charset="0"/>
                <a:cs typeface="Times New Roman" panose="02020603050405020304" pitchFamily="18" charset="0"/>
              </a:rPr>
              <a:t>Tic.A.Ş</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9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2. İstanbul Fuarcılık A.Ş.</a:t>
            </a:r>
            <a:r>
              <a:rPr lang="tr-TR" sz="900" dirty="0">
                <a:latin typeface="Calibri" panose="020F0502020204030204" pitchFamily="34" charset="0"/>
                <a:ea typeface="Times New Roman" panose="02020603050405020304" pitchFamily="18" charset="0"/>
                <a:cs typeface="Times New Roman" panose="02020603050405020304" pitchFamily="18" charset="0"/>
              </a:rPr>
              <a:t>			22. </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E Uluslararası Fuar ve Tanıtım Hizmetleri A.Ş.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tr-TR" sz="900" dirty="0" err="1">
                <a:effectLst/>
                <a:latin typeface="Times New Roman" panose="02020603050405020304" pitchFamily="18" charset="0"/>
                <a:ea typeface="Times New Roman" panose="02020603050405020304" pitchFamily="18" charset="0"/>
                <a:cs typeface="Times New Roman" panose="02020603050405020304" pitchFamily="18" charset="0"/>
              </a:rPr>
              <a:t>Fom</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 Fuar Organizasyon Merkezi Aş.</a:t>
            </a:r>
            <a:r>
              <a:rPr lang="tr-TR" sz="900" dirty="0">
                <a:latin typeface="Calibri" panose="020F0502020204030204" pitchFamily="34" charset="0"/>
                <a:ea typeface="Times New Roman" panose="02020603050405020304" pitchFamily="18" charset="0"/>
                <a:cs typeface="Times New Roman" panose="02020603050405020304" pitchFamily="18" charset="0"/>
              </a:rPr>
              <a:t>			23. </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Orion Fuarcılık ve Tanıtım Hizmetleri A.Ş.</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tr-TR" sz="900" dirty="0" err="1">
                <a:effectLst/>
                <a:latin typeface="Times New Roman" panose="02020603050405020304" pitchFamily="18" charset="0"/>
                <a:ea typeface="Times New Roman" panose="02020603050405020304" pitchFamily="18" charset="0"/>
                <a:cs typeface="Times New Roman" panose="02020603050405020304" pitchFamily="18" charset="0"/>
              </a:rPr>
              <a:t>Tureks</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 Uluslararası Fuarcılık A.Ş.</a:t>
            </a:r>
            <a:r>
              <a:rPr lang="tr-TR" sz="900" dirty="0">
                <a:latin typeface="Calibri" panose="020F0502020204030204" pitchFamily="34" charset="0"/>
                <a:ea typeface="Times New Roman" panose="02020603050405020304" pitchFamily="18" charset="0"/>
                <a:cs typeface="Times New Roman" panose="02020603050405020304" pitchFamily="18" charset="0"/>
              </a:rPr>
              <a:t>			24. </a:t>
            </a:r>
            <a:r>
              <a:rPr lang="tr-TR" sz="900" dirty="0" err="1">
                <a:effectLst/>
                <a:latin typeface="Times New Roman" panose="02020603050405020304" pitchFamily="18" charset="0"/>
                <a:ea typeface="Times New Roman" panose="02020603050405020304" pitchFamily="18" charset="0"/>
                <a:cs typeface="Times New Roman" panose="02020603050405020304" pitchFamily="18" charset="0"/>
              </a:rPr>
              <a:t>Tüyap</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 İhtisas Fuarları A.Ş.</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tr-TR" sz="900" dirty="0" err="1">
                <a:effectLst/>
                <a:latin typeface="Times New Roman" panose="02020603050405020304" pitchFamily="18" charset="0"/>
                <a:ea typeface="Times New Roman" panose="02020603050405020304" pitchFamily="18" charset="0"/>
                <a:cs typeface="Times New Roman" panose="02020603050405020304" pitchFamily="18" charset="0"/>
              </a:rPr>
              <a:t>Reed</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900" dirty="0" err="1">
                <a:effectLst/>
                <a:latin typeface="Times New Roman" panose="02020603050405020304" pitchFamily="18" charset="0"/>
                <a:ea typeface="Times New Roman" panose="02020603050405020304" pitchFamily="18" charset="0"/>
                <a:cs typeface="Times New Roman" panose="02020603050405020304" pitchFamily="18" charset="0"/>
              </a:rPr>
              <a:t>Tüyap</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 Fuarcılık A.Ş.</a:t>
            </a:r>
            <a:r>
              <a:rPr lang="tr-TR" sz="900" dirty="0">
                <a:latin typeface="Calibri" panose="020F0502020204030204" pitchFamily="34" charset="0"/>
                <a:ea typeface="Times New Roman" panose="02020603050405020304" pitchFamily="18" charset="0"/>
                <a:cs typeface="Times New Roman" panose="02020603050405020304" pitchFamily="18" charset="0"/>
              </a:rPr>
              <a:t>			25. </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Efor Ege Fuarcılık Org. Ltd. Şti.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6. </a:t>
            </a:r>
            <a:r>
              <a:rPr lang="tr-TR" sz="900" dirty="0" err="1">
                <a:effectLst/>
                <a:latin typeface="Times New Roman" panose="02020603050405020304" pitchFamily="18" charset="0"/>
                <a:ea typeface="Times New Roman" panose="02020603050405020304" pitchFamily="18" charset="0"/>
                <a:cs typeface="Times New Roman" panose="02020603050405020304" pitchFamily="18" charset="0"/>
              </a:rPr>
              <a:t>Atis</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 Fuarcılık A.Ş.</a:t>
            </a:r>
            <a:r>
              <a:rPr lang="tr-TR" sz="900" dirty="0">
                <a:latin typeface="Calibri" panose="020F0502020204030204" pitchFamily="34" charset="0"/>
                <a:ea typeface="Times New Roman" panose="02020603050405020304" pitchFamily="18" charset="0"/>
                <a:cs typeface="Times New Roman" panose="02020603050405020304" pitchFamily="18" charset="0"/>
              </a:rPr>
              <a:t>			26. </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Hannover </a:t>
            </a:r>
            <a:r>
              <a:rPr lang="tr-TR" sz="900" dirty="0" err="1">
                <a:effectLst/>
                <a:latin typeface="Times New Roman" panose="02020603050405020304" pitchFamily="18" charset="0"/>
                <a:ea typeface="Times New Roman" panose="02020603050405020304" pitchFamily="18" charset="0"/>
                <a:cs typeface="Times New Roman" panose="02020603050405020304" pitchFamily="18" charset="0"/>
              </a:rPr>
              <a:t>Fairs</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900" dirty="0" err="1">
                <a:effectLst/>
                <a:latin typeface="Times New Roman" panose="02020603050405020304" pitchFamily="18" charset="0"/>
                <a:ea typeface="Times New Roman" panose="02020603050405020304" pitchFamily="18" charset="0"/>
                <a:cs typeface="Times New Roman" panose="02020603050405020304" pitchFamily="18" charset="0"/>
              </a:rPr>
              <a:t>Turkey</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 Fuarcılık A.Ş.</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7. Parantez Uluslararası Fuar Yapım A.Ş.</a:t>
            </a:r>
            <a:r>
              <a:rPr lang="tr-TR" sz="900" dirty="0">
                <a:latin typeface="Calibri" panose="020F0502020204030204" pitchFamily="34" charset="0"/>
                <a:ea typeface="Times New Roman" panose="02020603050405020304" pitchFamily="18" charset="0"/>
                <a:cs typeface="Times New Roman" panose="02020603050405020304" pitchFamily="18" charset="0"/>
              </a:rPr>
              <a:t>		27. </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İFO İstanbul Fuar Hizmetleri A.Ş.</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8. UBM </a:t>
            </a:r>
            <a:r>
              <a:rPr lang="tr-TR" sz="900" dirty="0" err="1">
                <a:effectLst/>
                <a:latin typeface="Times New Roman" panose="02020603050405020304" pitchFamily="18" charset="0"/>
                <a:ea typeface="Times New Roman" panose="02020603050405020304" pitchFamily="18" charset="0"/>
                <a:cs typeface="Times New Roman" panose="02020603050405020304" pitchFamily="18" charset="0"/>
              </a:rPr>
              <a:t>Rotaforte</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 Uluslararası Fuarcılık A.Ş.                                 </a:t>
            </a:r>
            <a:r>
              <a:rPr lang="tr-TR" sz="900" dirty="0">
                <a:latin typeface="Calibri" panose="020F0502020204030204" pitchFamily="34" charset="0"/>
                <a:ea typeface="Times New Roman" panose="02020603050405020304" pitchFamily="18" charset="0"/>
                <a:cs typeface="Times New Roman" panose="02020603050405020304" pitchFamily="18" charset="0"/>
              </a:rPr>
              <a:t>	28. </a:t>
            </a:r>
            <a:r>
              <a:rPr lang="tr-TR" sz="900" dirty="0" err="1">
                <a:effectLst/>
                <a:latin typeface="Times New Roman" panose="02020603050405020304" pitchFamily="18" charset="0"/>
                <a:ea typeface="Times New Roman" panose="02020603050405020304" pitchFamily="18" charset="0"/>
                <a:cs typeface="Times New Roman" panose="02020603050405020304" pitchFamily="18" charset="0"/>
              </a:rPr>
              <a:t>Junior</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 Fuarcılık Ltd. Şti.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9. MMI </a:t>
            </a:r>
            <a:r>
              <a:rPr lang="tr-TR" sz="900" dirty="0" err="1">
                <a:effectLst/>
                <a:latin typeface="Times New Roman" panose="02020603050405020304" pitchFamily="18" charset="0"/>
                <a:ea typeface="Times New Roman" panose="02020603050405020304" pitchFamily="18" charset="0"/>
                <a:cs typeface="Times New Roman" panose="02020603050405020304" pitchFamily="18" charset="0"/>
              </a:rPr>
              <a:t>Eurasia</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 Fuarcılık Ltd. Şti.</a:t>
            </a:r>
            <a:r>
              <a:rPr lang="tr-TR" sz="900" dirty="0">
                <a:latin typeface="Calibri" panose="020F0502020204030204" pitchFamily="34" charset="0"/>
                <a:ea typeface="Times New Roman" panose="02020603050405020304" pitchFamily="18" charset="0"/>
                <a:cs typeface="Times New Roman" panose="02020603050405020304" pitchFamily="18" charset="0"/>
              </a:rPr>
              <a:t>			29. </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Enerji Fuarcılık Org. San. ve Tic. A.Ş.</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10. Pozitif Fuarcılık A.Ş.</a:t>
            </a:r>
            <a:r>
              <a:rPr lang="tr-TR" sz="900" dirty="0">
                <a:latin typeface="Calibri" panose="020F0502020204030204" pitchFamily="34" charset="0"/>
                <a:ea typeface="Times New Roman" panose="02020603050405020304" pitchFamily="18" charset="0"/>
                <a:cs typeface="Times New Roman" panose="02020603050405020304" pitchFamily="18" charset="0"/>
              </a:rPr>
              <a:t>			30. </a:t>
            </a:r>
            <a:r>
              <a:rPr lang="tr-TR" sz="900" dirty="0" err="1">
                <a:effectLst/>
                <a:latin typeface="Times New Roman" panose="02020603050405020304" pitchFamily="18" charset="0"/>
                <a:ea typeface="Times New Roman" panose="02020603050405020304" pitchFamily="18" charset="0"/>
                <a:cs typeface="Times New Roman" panose="02020603050405020304" pitchFamily="18" charset="0"/>
              </a:rPr>
              <a:t>Messe</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 Frankfurt İstanbul Uluslararası Fuarcılık Ltd. </a:t>
            </a:r>
            <a:r>
              <a:rPr lang="tr-TR" sz="900" dirty="0" err="1">
                <a:effectLst/>
                <a:latin typeface="Times New Roman" panose="02020603050405020304" pitchFamily="18" charset="0"/>
                <a:ea typeface="Times New Roman" panose="02020603050405020304" pitchFamily="18" charset="0"/>
                <a:cs typeface="Times New Roman" panose="02020603050405020304" pitchFamily="18" charset="0"/>
              </a:rPr>
              <a:t>şti.</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11. Voli Fuar Hizmetleri AŞ.</a:t>
            </a:r>
            <a:r>
              <a:rPr lang="tr-TR" sz="900" dirty="0">
                <a:latin typeface="Calibri" panose="020F0502020204030204" pitchFamily="34" charset="0"/>
                <a:ea typeface="Times New Roman" panose="02020603050405020304" pitchFamily="18" charset="0"/>
                <a:cs typeface="Times New Roman" panose="02020603050405020304" pitchFamily="18" charset="0"/>
              </a:rPr>
              <a:t>			31. </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HHB Fuar Organizasyon Reklam A.Ş.</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12. HKF Fuarcılık A.Ş. </a:t>
            </a:r>
            <a:r>
              <a:rPr lang="tr-TR" sz="900" dirty="0">
                <a:latin typeface="Calibri" panose="020F0502020204030204" pitchFamily="34" charset="0"/>
                <a:ea typeface="Times New Roman" panose="02020603050405020304" pitchFamily="18" charset="0"/>
                <a:cs typeface="Times New Roman" panose="02020603050405020304" pitchFamily="18" charset="0"/>
              </a:rPr>
              <a:t>			32. </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Yem Fuarcılık A.Ş.</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13. Platform Uluslararası Fuarcılık A.Ş            </a:t>
            </a:r>
            <a:r>
              <a:rPr lang="tr-TR" sz="900" dirty="0">
                <a:latin typeface="Calibri" panose="020F0502020204030204" pitchFamily="34" charset="0"/>
                <a:ea typeface="Times New Roman" panose="02020603050405020304" pitchFamily="18" charset="0"/>
                <a:cs typeface="Times New Roman" panose="02020603050405020304" pitchFamily="18" charset="0"/>
              </a:rPr>
              <a:t>		33. </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Rönesans Fuarcılık ve Yayıncılık A.Ş.</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14. İkon Fuarcılık Hizmetleri Ltd. Şti</a:t>
            </a:r>
            <a:r>
              <a:rPr lang="tr-TR" sz="900" dirty="0">
                <a:latin typeface="Calibri" panose="020F0502020204030204" pitchFamily="34" charset="0"/>
                <a:ea typeface="Times New Roman" panose="02020603050405020304" pitchFamily="18" charset="0"/>
                <a:cs typeface="Times New Roman" panose="02020603050405020304" pitchFamily="18" charset="0"/>
              </a:rPr>
              <a:t>			34. </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Life Media Fuarcılık A.Ş</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15. İFO İstanbul Fuar Hizmetleri A.Ş.</a:t>
            </a:r>
            <a:r>
              <a:rPr lang="tr-TR" sz="900" dirty="0">
                <a:latin typeface="Calibri" panose="020F0502020204030204" pitchFamily="34" charset="0"/>
                <a:ea typeface="Times New Roman" panose="02020603050405020304" pitchFamily="18" charset="0"/>
                <a:cs typeface="Times New Roman" panose="02020603050405020304" pitchFamily="18" charset="0"/>
              </a:rPr>
              <a:t>			35. </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İpekyolu Uluslararası Fuarcılık Ltd. Şti.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16. Hannover </a:t>
            </a:r>
            <a:r>
              <a:rPr lang="tr-TR" sz="900" dirty="0" err="1">
                <a:effectLst/>
                <a:latin typeface="Times New Roman" panose="02020603050405020304" pitchFamily="18" charset="0"/>
                <a:ea typeface="Times New Roman" panose="02020603050405020304" pitchFamily="18" charset="0"/>
                <a:cs typeface="Times New Roman" panose="02020603050405020304" pitchFamily="18" charset="0"/>
              </a:rPr>
              <a:t>Messe</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900" dirty="0" err="1">
                <a:effectLst/>
                <a:latin typeface="Times New Roman" panose="02020603050405020304" pitchFamily="18" charset="0"/>
                <a:ea typeface="Times New Roman" panose="02020603050405020304" pitchFamily="18" charset="0"/>
                <a:cs typeface="Times New Roman" panose="02020603050405020304" pitchFamily="18" charset="0"/>
              </a:rPr>
              <a:t>Sodeks</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 Fuarcılık A.Ş.  </a:t>
            </a:r>
            <a:r>
              <a:rPr lang="tr-TR" sz="900" dirty="0">
                <a:latin typeface="Calibri" panose="020F0502020204030204" pitchFamily="34" charset="0"/>
                <a:ea typeface="Times New Roman" panose="02020603050405020304" pitchFamily="18" charset="0"/>
                <a:cs typeface="Times New Roman" panose="02020603050405020304" pitchFamily="18" charset="0"/>
              </a:rPr>
              <a:t>		36. </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Hannover </a:t>
            </a:r>
            <a:r>
              <a:rPr lang="tr-TR" sz="900" dirty="0" err="1">
                <a:effectLst/>
                <a:latin typeface="Times New Roman" panose="02020603050405020304" pitchFamily="18" charset="0"/>
                <a:ea typeface="Times New Roman" panose="02020603050405020304" pitchFamily="18" charset="0"/>
                <a:cs typeface="Times New Roman" panose="02020603050405020304" pitchFamily="18" charset="0"/>
              </a:rPr>
              <a:t>Messe</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900" dirty="0" err="1">
                <a:effectLst/>
                <a:latin typeface="Times New Roman" panose="02020603050405020304" pitchFamily="18" charset="0"/>
                <a:ea typeface="Times New Roman" panose="02020603050405020304" pitchFamily="18" charset="0"/>
                <a:cs typeface="Times New Roman" panose="02020603050405020304" pitchFamily="18" charset="0"/>
              </a:rPr>
              <a:t>Ankiros</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 Fuarcılık A.Ş.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17. Ulusal Fuarcılık </a:t>
            </a:r>
            <a:r>
              <a:rPr lang="tr-TR" sz="900" dirty="0" err="1">
                <a:effectLst/>
                <a:latin typeface="Times New Roman" panose="02020603050405020304" pitchFamily="18" charset="0"/>
                <a:ea typeface="Times New Roman" panose="02020603050405020304" pitchFamily="18" charset="0"/>
                <a:cs typeface="Times New Roman" panose="02020603050405020304" pitchFamily="18" charset="0"/>
              </a:rPr>
              <a:t>Org.Tic.Ltd.Şti</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900" dirty="0">
                <a:latin typeface="Calibri" panose="020F0502020204030204" pitchFamily="34" charset="0"/>
                <a:ea typeface="Times New Roman" panose="02020603050405020304" pitchFamily="18" charset="0"/>
                <a:cs typeface="Times New Roman" panose="02020603050405020304" pitchFamily="18" charset="0"/>
              </a:rPr>
              <a:t>			37 </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Domino Fuarcılık A.Ş.</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18. CYF Fuarcılık A.Ş.</a:t>
            </a:r>
            <a:r>
              <a:rPr lang="tr-TR" sz="900" dirty="0">
                <a:latin typeface="Calibri" panose="020F0502020204030204" pitchFamily="34" charset="0"/>
                <a:ea typeface="Times New Roman" panose="02020603050405020304" pitchFamily="18" charset="0"/>
                <a:cs typeface="Times New Roman" panose="02020603050405020304" pitchFamily="18" charset="0"/>
              </a:rPr>
              <a:t>			38. </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24 Saat Fuarcılık A.Ş.</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19. UBM NTSR Fuar ve Gösteri Hizmetleri A.Ş.</a:t>
            </a:r>
            <a:r>
              <a:rPr lang="tr-TR" sz="900" dirty="0">
                <a:latin typeface="Calibri" panose="020F0502020204030204" pitchFamily="34" charset="0"/>
                <a:ea typeface="Times New Roman" panose="02020603050405020304" pitchFamily="18" charset="0"/>
                <a:cs typeface="Times New Roman" panose="02020603050405020304" pitchFamily="18" charset="0"/>
              </a:rPr>
              <a:t>		39. </a:t>
            </a: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Asel Uluslararası Fuar Hizmetleri San ve Dış Tic. A.Ş.</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sz="900" dirty="0">
                <a:effectLst/>
                <a:latin typeface="Times New Roman" panose="02020603050405020304" pitchFamily="18" charset="0"/>
                <a:ea typeface="Times New Roman" panose="02020603050405020304" pitchFamily="18" charset="0"/>
                <a:cs typeface="Times New Roman" panose="02020603050405020304" pitchFamily="18" charset="0"/>
              </a:rPr>
              <a:t>20. Akort Tanıtım  Organizasyon ve Fuarcılık Ltd. Şti.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r>
              <a:rPr lang="tr-TR" altLang="tr-TR" sz="800" dirty="0">
                <a:latin typeface="Times New Roman" panose="02020603050405020304" pitchFamily="18" charset="0"/>
                <a:cs typeface="Times New Roman" panose="02020603050405020304" pitchFamily="18" charset="0"/>
              </a:rPr>
              <a:t>(Ticaret Bakanlığı TOBB, KOSGEB 2019 verileridir)</a:t>
            </a:r>
          </a:p>
          <a:p>
            <a:pPr>
              <a:lnSpc>
                <a:spcPct val="100000"/>
              </a:lnSpc>
            </a:pPr>
            <a:endParaRPr lang="tr-TR" altLang="tr-TR" sz="1300" dirty="0"/>
          </a:p>
        </p:txBody>
      </p:sp>
      <p:sp>
        <p:nvSpPr>
          <p:cNvPr id="7" name="Title 1"/>
          <p:cNvSpPr txBox="1">
            <a:spLocks/>
          </p:cNvSpPr>
          <p:nvPr/>
        </p:nvSpPr>
        <p:spPr>
          <a:xfrm>
            <a:off x="799629" y="843558"/>
            <a:ext cx="7390636"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indent="0" algn="ctr">
              <a:buNone/>
            </a:pPr>
            <a:r>
              <a:rPr lang="tr-TR" sz="2000" b="1" dirty="0">
                <a:latin typeface="Arial" panose="020B0604020202020204" pitchFamily="34" charset="0"/>
                <a:cs typeface="Arial" panose="020B0604020202020204" pitchFamily="34" charset="0"/>
              </a:rPr>
              <a:t>Türkiye’de Uluslararası Fuar Organizatörleri</a:t>
            </a:r>
          </a:p>
        </p:txBody>
      </p:sp>
      <p:sp>
        <p:nvSpPr>
          <p:cNvPr id="2" name="Alt Bilgi Yer Tutucusu 1">
            <a:extLst>
              <a:ext uri="{FF2B5EF4-FFF2-40B4-BE49-F238E27FC236}">
                <a16:creationId xmlns:a16="http://schemas.microsoft.com/office/drawing/2014/main" id="{A9829829-956E-4F64-8276-5EEC88942586}"/>
              </a:ext>
            </a:extLst>
          </p:cNvPr>
          <p:cNvSpPr>
            <a:spLocks noGrp="1"/>
          </p:cNvSpPr>
          <p:nvPr>
            <p:ph type="ftr" sz="quarter" idx="11"/>
          </p:nvPr>
        </p:nvSpPr>
        <p:spPr/>
        <p:txBody>
          <a:bodyPr/>
          <a:lstStyle/>
          <a:p>
            <a:r>
              <a:rPr lang="en-US"/>
              <a:t>TDM Institute-Ankara</a:t>
            </a:r>
          </a:p>
        </p:txBody>
      </p:sp>
    </p:spTree>
    <p:extLst>
      <p:ext uri="{BB962C8B-B14F-4D97-AF65-F5344CB8AC3E}">
        <p14:creationId xmlns:p14="http://schemas.microsoft.com/office/powerpoint/2010/main" val="3015315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0FCAD6-82E0-4BCC-9CCC-76BB639FFD23}"/>
              </a:ext>
            </a:extLst>
          </p:cNvPr>
          <p:cNvSpPr>
            <a:spLocks noGrp="1"/>
          </p:cNvSpPr>
          <p:nvPr>
            <p:ph type="title"/>
          </p:nvPr>
        </p:nvSpPr>
        <p:spPr>
          <a:xfrm>
            <a:off x="457200" y="843558"/>
            <a:ext cx="8229600" cy="432048"/>
          </a:xfrm>
        </p:spPr>
        <p:txBody>
          <a:bodyPr>
            <a:normAutofit/>
          </a:bodyPr>
          <a:lstStyle/>
          <a:p>
            <a:r>
              <a:rPr lang="tr-TR" sz="2000" b="1" dirty="0">
                <a:latin typeface="Arial" panose="020B0604020202020204" pitchFamily="34" charset="0"/>
                <a:cs typeface="Arial" panose="020B0604020202020204" pitchFamily="34" charset="0"/>
              </a:rPr>
              <a:t>Yurt İçi Uluslararası Fuar Teşvikleri 2019</a:t>
            </a:r>
          </a:p>
        </p:txBody>
      </p:sp>
      <p:sp>
        <p:nvSpPr>
          <p:cNvPr id="3" name="İçerik Yer Tutucusu 2">
            <a:extLst>
              <a:ext uri="{FF2B5EF4-FFF2-40B4-BE49-F238E27FC236}">
                <a16:creationId xmlns:a16="http://schemas.microsoft.com/office/drawing/2014/main" id="{9CB5B165-7C6B-4A0F-AA0B-26BB689F6EBC}"/>
              </a:ext>
            </a:extLst>
          </p:cNvPr>
          <p:cNvSpPr>
            <a:spLocks noGrp="1"/>
          </p:cNvSpPr>
          <p:nvPr>
            <p:ph idx="1"/>
          </p:nvPr>
        </p:nvSpPr>
        <p:spPr>
          <a:xfrm>
            <a:off x="457200" y="1275606"/>
            <a:ext cx="8147248" cy="3744415"/>
          </a:xfrm>
        </p:spPr>
        <p:txBody>
          <a:bodyPr>
            <a:normAutofit/>
          </a:bodyPr>
          <a:lstStyle/>
          <a:p>
            <a:endParaRPr lang="tr-TR" sz="1400" dirty="0">
              <a:latin typeface="Arial" panose="020B0604020202020204" pitchFamily="34" charset="0"/>
              <a:cs typeface="Arial" panose="020B0604020202020204" pitchFamily="34" charset="0"/>
            </a:endParaRPr>
          </a:p>
          <a:p>
            <a:endParaRPr lang="tr-TR" sz="1400" dirty="0">
              <a:latin typeface="Arial" panose="020B0604020202020204" pitchFamily="34" charset="0"/>
              <a:cs typeface="Arial" panose="020B0604020202020204" pitchFamily="34" charset="0"/>
            </a:endParaRPr>
          </a:p>
          <a:p>
            <a:r>
              <a:rPr lang="tr-TR" sz="1400" b="1" dirty="0">
                <a:latin typeface="Arial" panose="020B0604020202020204" pitchFamily="34" charset="0"/>
                <a:cs typeface="Arial" panose="020B0604020202020204" pitchFamily="34" charset="0"/>
              </a:rPr>
              <a:t>KOSGEB,</a:t>
            </a:r>
            <a:r>
              <a:rPr lang="tr-TR" sz="1400" dirty="0">
                <a:latin typeface="Arial" panose="020B0604020202020204" pitchFamily="34" charset="0"/>
                <a:cs typeface="Arial" panose="020B0604020202020204" pitchFamily="34" charset="0"/>
              </a:rPr>
              <a:t> Yurt İçinde Yapılan Uluslararası İhtisas Fuar Nakit Teşviki </a:t>
            </a:r>
          </a:p>
          <a:p>
            <a:r>
              <a:rPr lang="tr-TR" sz="1400" b="1" dirty="0">
                <a:latin typeface="Arial" panose="020B0604020202020204" pitchFamily="34" charset="0"/>
                <a:cs typeface="Arial" panose="020B0604020202020204" pitchFamily="34" charset="0"/>
              </a:rPr>
              <a:t>Firma sayısı </a:t>
            </a:r>
            <a:r>
              <a:rPr lang="tr-TR" sz="1400" dirty="0">
                <a:latin typeface="Arial" panose="020B0604020202020204" pitchFamily="34" charset="0"/>
                <a:cs typeface="Arial" panose="020B0604020202020204" pitchFamily="34" charset="0"/>
              </a:rPr>
              <a:t>4115 </a:t>
            </a:r>
            <a:r>
              <a:rPr lang="tr-TR" sz="1400" b="1" dirty="0">
                <a:latin typeface="Arial" panose="020B0604020202020204" pitchFamily="34" charset="0"/>
                <a:cs typeface="Arial" panose="020B0604020202020204" pitchFamily="34" charset="0"/>
              </a:rPr>
              <a:t>Teşvik tutarı </a:t>
            </a:r>
            <a:r>
              <a:rPr lang="tr-TR" sz="1400" dirty="0">
                <a:latin typeface="Arial" panose="020B0604020202020204" pitchFamily="34" charset="0"/>
                <a:cs typeface="Arial" panose="020B0604020202020204" pitchFamily="34" charset="0"/>
              </a:rPr>
              <a:t>47.468.603 TL</a:t>
            </a:r>
          </a:p>
          <a:p>
            <a:endParaRPr lang="tr-TR" sz="1400" dirty="0">
              <a:latin typeface="Arial" panose="020B0604020202020204" pitchFamily="34" charset="0"/>
              <a:cs typeface="Arial" panose="020B0604020202020204" pitchFamily="34" charset="0"/>
            </a:endParaRPr>
          </a:p>
          <a:p>
            <a:endParaRPr lang="tr-TR" sz="1400" dirty="0">
              <a:latin typeface="Arial" panose="020B0604020202020204" pitchFamily="34" charset="0"/>
              <a:cs typeface="Arial" panose="020B0604020202020204" pitchFamily="34" charset="0"/>
            </a:endParaRPr>
          </a:p>
          <a:p>
            <a:r>
              <a:rPr lang="tr-TR" sz="1400" b="1" dirty="0">
                <a:latin typeface="Arial" panose="020B0604020202020204" pitchFamily="34" charset="0"/>
                <a:cs typeface="Arial" panose="020B0604020202020204" pitchFamily="34" charset="0"/>
              </a:rPr>
              <a:t>Ticaret Bakanlığı </a:t>
            </a:r>
            <a:r>
              <a:rPr lang="tr-TR" sz="1400" dirty="0">
                <a:latin typeface="Arial" panose="020B0604020202020204" pitchFamily="34" charset="0"/>
                <a:cs typeface="Arial" panose="020B0604020202020204" pitchFamily="34" charset="0"/>
              </a:rPr>
              <a:t>Yurt İçinde Yapılan Uluslararası İhtisas Fuarı Nakit Teşviki </a:t>
            </a:r>
          </a:p>
          <a:p>
            <a:r>
              <a:rPr lang="tr-TR" sz="1400" b="1" dirty="0">
                <a:latin typeface="Arial" panose="020B0604020202020204" pitchFamily="34" charset="0"/>
                <a:cs typeface="Arial" panose="020B0604020202020204" pitchFamily="34" charset="0"/>
              </a:rPr>
              <a:t>Teşvik Tutarı </a:t>
            </a:r>
            <a:r>
              <a:rPr lang="tr-TR" sz="1400" dirty="0">
                <a:latin typeface="Arial" panose="020B0604020202020204" pitchFamily="34" charset="0"/>
                <a:cs typeface="Arial" panose="020B0604020202020204" pitchFamily="34" charset="0"/>
              </a:rPr>
              <a:t>79.446.085 TL</a:t>
            </a:r>
          </a:p>
          <a:p>
            <a:endParaRPr lang="tr-TR" sz="1400" dirty="0">
              <a:latin typeface="Arial" panose="020B0604020202020204" pitchFamily="34" charset="0"/>
              <a:cs typeface="Arial" panose="020B0604020202020204" pitchFamily="34" charset="0"/>
            </a:endParaRPr>
          </a:p>
          <a:p>
            <a:endParaRPr lang="tr-TR" sz="1400" dirty="0">
              <a:latin typeface="Arial" panose="020B0604020202020204" pitchFamily="34" charset="0"/>
              <a:cs typeface="Arial" panose="020B0604020202020204" pitchFamily="34" charset="0"/>
            </a:endParaRPr>
          </a:p>
          <a:p>
            <a:endParaRPr lang="tr-TR" sz="1400" dirty="0">
              <a:latin typeface="Arial" panose="020B0604020202020204" pitchFamily="34" charset="0"/>
              <a:cs typeface="Arial" panose="020B0604020202020204" pitchFamily="34" charset="0"/>
            </a:endParaRPr>
          </a:p>
          <a:p>
            <a:endParaRPr lang="tr-TR" sz="1400" dirty="0">
              <a:latin typeface="Arial" panose="020B0604020202020204" pitchFamily="34" charset="0"/>
              <a:cs typeface="Arial" panose="020B0604020202020204" pitchFamily="34" charset="0"/>
            </a:endParaRPr>
          </a:p>
          <a:p>
            <a:r>
              <a:rPr lang="tr-TR" altLang="tr-TR" sz="900" dirty="0">
                <a:latin typeface="Times New Roman" panose="02020603050405020304" pitchFamily="18" charset="0"/>
                <a:cs typeface="Times New Roman" panose="02020603050405020304" pitchFamily="18" charset="0"/>
              </a:rPr>
              <a:t>(Ticaret Bakanlığı TOBB, KOSGEB 2019 verileridir)</a:t>
            </a:r>
          </a:p>
          <a:p>
            <a:endParaRPr lang="tr-TR" sz="1400" dirty="0">
              <a:latin typeface="Arial" panose="020B0604020202020204" pitchFamily="34" charset="0"/>
              <a:cs typeface="Arial" panose="020B0604020202020204" pitchFamily="34" charset="0"/>
            </a:endParaRPr>
          </a:p>
        </p:txBody>
      </p:sp>
      <p:sp>
        <p:nvSpPr>
          <p:cNvPr id="4" name="Alt Bilgi Yer Tutucusu 3">
            <a:extLst>
              <a:ext uri="{FF2B5EF4-FFF2-40B4-BE49-F238E27FC236}">
                <a16:creationId xmlns:a16="http://schemas.microsoft.com/office/drawing/2014/main" id="{761F9C78-5E71-4687-8F5C-3E3E59B52794}"/>
              </a:ext>
            </a:extLst>
          </p:cNvPr>
          <p:cNvSpPr>
            <a:spLocks noGrp="1"/>
          </p:cNvSpPr>
          <p:nvPr>
            <p:ph type="ftr" sz="quarter" idx="11"/>
          </p:nvPr>
        </p:nvSpPr>
        <p:spPr/>
        <p:txBody>
          <a:bodyPr/>
          <a:lstStyle/>
          <a:p>
            <a:r>
              <a:rPr lang="en-US"/>
              <a:t>TDM Institute-Ankara</a:t>
            </a:r>
          </a:p>
        </p:txBody>
      </p:sp>
    </p:spTree>
    <p:extLst>
      <p:ext uri="{BB962C8B-B14F-4D97-AF65-F5344CB8AC3E}">
        <p14:creationId xmlns:p14="http://schemas.microsoft.com/office/powerpoint/2010/main" val="2732996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E54C62-2F35-47B1-B343-2A1F080018C8}"/>
              </a:ext>
            </a:extLst>
          </p:cNvPr>
          <p:cNvSpPr>
            <a:spLocks noGrp="1"/>
          </p:cNvSpPr>
          <p:nvPr>
            <p:ph type="title"/>
          </p:nvPr>
        </p:nvSpPr>
        <p:spPr>
          <a:xfrm>
            <a:off x="457200" y="915566"/>
            <a:ext cx="8229600" cy="432048"/>
          </a:xfrm>
        </p:spPr>
        <p:txBody>
          <a:bodyPr>
            <a:normAutofit/>
          </a:bodyPr>
          <a:lstStyle/>
          <a:p>
            <a:r>
              <a:rPr lang="tr-TR" sz="2000" b="1" dirty="0">
                <a:latin typeface="Arial" panose="020B0604020202020204" pitchFamily="34" charset="0"/>
                <a:cs typeface="Arial" panose="020B0604020202020204" pitchFamily="34" charset="0"/>
              </a:rPr>
              <a:t> Türkiye Uluslararası Fuarcılık Sisteminin Güçlendirilmesi</a:t>
            </a:r>
          </a:p>
        </p:txBody>
      </p:sp>
      <p:sp>
        <p:nvSpPr>
          <p:cNvPr id="3" name="İçerik Yer Tutucusu 2">
            <a:extLst>
              <a:ext uri="{FF2B5EF4-FFF2-40B4-BE49-F238E27FC236}">
                <a16:creationId xmlns:a16="http://schemas.microsoft.com/office/drawing/2014/main" id="{9757C116-19CC-4B31-B644-6B99A2358025}"/>
              </a:ext>
            </a:extLst>
          </p:cNvPr>
          <p:cNvSpPr>
            <a:spLocks noGrp="1"/>
          </p:cNvSpPr>
          <p:nvPr>
            <p:ph idx="1"/>
          </p:nvPr>
        </p:nvSpPr>
        <p:spPr>
          <a:xfrm>
            <a:off x="457200" y="1203598"/>
            <a:ext cx="8435280" cy="3744415"/>
          </a:xfrm>
        </p:spPr>
        <p:txBody>
          <a:bodyPr>
            <a:normAutofit/>
          </a:bodyPr>
          <a:lstStyle/>
          <a:p>
            <a:pPr algn="just"/>
            <a:endParaRPr lang="tr-TR" sz="1400" dirty="0">
              <a:latin typeface="Arial" panose="020B0604020202020204" pitchFamily="34" charset="0"/>
              <a:cs typeface="Arial" panose="020B0604020202020204" pitchFamily="34" charset="0"/>
            </a:endParaRPr>
          </a:p>
          <a:p>
            <a:pPr algn="just"/>
            <a:r>
              <a:rPr lang="tr-TR" sz="1400" b="1" dirty="0">
                <a:latin typeface="Arial" panose="020B0604020202020204" pitchFamily="34" charset="0"/>
                <a:cs typeface="Arial" panose="020B0604020202020204" pitchFamily="34" charset="0"/>
              </a:rPr>
              <a:t>1. Ticaret Bakanlığı Bünyesinde «Fuarcılık Koordinasyon, İstatistik ve Denetim Kurulu» Kurulması. (</a:t>
            </a:r>
            <a:r>
              <a:rPr lang="tr-TR" sz="1100" dirty="0">
                <a:latin typeface="Arial" panose="020B0604020202020204" pitchFamily="34" charset="0"/>
                <a:cs typeface="Arial" panose="020B0604020202020204" pitchFamily="34" charset="0"/>
              </a:rPr>
              <a:t>AUMA, </a:t>
            </a:r>
            <a:r>
              <a:rPr lang="en-US" sz="1000" b="0" i="0" dirty="0">
                <a:solidFill>
                  <a:srgbClr val="000000"/>
                </a:solidFill>
                <a:effectLst/>
                <a:latin typeface="FagoWeb W04 Regular"/>
              </a:rPr>
              <a:t>Everything about trade fair under one roof. We represent and enhance the interests of exhibitors, </a:t>
            </a:r>
            <a:r>
              <a:rPr lang="en-US" sz="1000" b="0" i="0" dirty="0" err="1">
                <a:solidFill>
                  <a:srgbClr val="000000"/>
                </a:solidFill>
                <a:effectLst/>
                <a:latin typeface="FagoWeb W04 Regular"/>
              </a:rPr>
              <a:t>organisers</a:t>
            </a:r>
            <a:r>
              <a:rPr lang="en-US" sz="1000" b="0" i="0" dirty="0">
                <a:solidFill>
                  <a:srgbClr val="000000"/>
                </a:solidFill>
                <a:effectLst/>
                <a:latin typeface="FagoWeb W04 Regular"/>
              </a:rPr>
              <a:t>, service companies and visitors on the national and international market. We combine and enhance the strengths of the German trade fair industry and provide you with different trade fair information and services on our platform. </a:t>
            </a:r>
            <a:r>
              <a:rPr lang="en-US" sz="1000" b="0" i="0" dirty="0">
                <a:solidFill>
                  <a:srgbClr val="000000"/>
                </a:solidFill>
                <a:effectLst/>
                <a:latin typeface="FagoWeb W04 Regular"/>
                <a:hlinkClick r:id="rId2"/>
              </a:rPr>
              <a:t>https://www.auma.de/en</a:t>
            </a:r>
            <a:r>
              <a:rPr lang="tr-TR" sz="1000" b="0" i="0" dirty="0">
                <a:solidFill>
                  <a:srgbClr val="000000"/>
                </a:solidFill>
                <a:effectLst/>
                <a:latin typeface="FagoWeb W04 Regular"/>
              </a:rPr>
              <a:t>. ‘Endüstri Kontrol Sistemleri Ltd.’</a:t>
            </a:r>
            <a:r>
              <a:rPr lang="tr-TR" sz="1100" b="0" i="0" dirty="0">
                <a:solidFill>
                  <a:srgbClr val="000000"/>
                </a:solidFill>
                <a:effectLst/>
                <a:latin typeface="FagoWeb W04 Regular"/>
              </a:rPr>
              <a:t>)</a:t>
            </a:r>
            <a:endParaRPr lang="tr-TR" sz="1400" b="1" dirty="0">
              <a:latin typeface="Arial" panose="020B0604020202020204" pitchFamily="34" charset="0"/>
              <a:cs typeface="Arial" panose="020B0604020202020204" pitchFamily="34" charset="0"/>
            </a:endParaRPr>
          </a:p>
          <a:p>
            <a:pPr marL="342900" indent="-342900" algn="just">
              <a:buAutoNum type="arabicPeriod"/>
            </a:pPr>
            <a:endParaRPr lang="tr-TR" sz="1400" b="1" dirty="0">
              <a:latin typeface="Arial" panose="020B0604020202020204" pitchFamily="34" charset="0"/>
              <a:cs typeface="Arial" panose="020B0604020202020204" pitchFamily="34" charset="0"/>
            </a:endParaRPr>
          </a:p>
          <a:p>
            <a:pPr algn="just"/>
            <a:r>
              <a:rPr lang="tr-TR" sz="1400" b="1" dirty="0">
                <a:latin typeface="Arial" panose="020B0604020202020204" pitchFamily="34" charset="0"/>
                <a:cs typeface="Arial" panose="020B0604020202020204" pitchFamily="34" charset="0"/>
              </a:rPr>
              <a:t>2</a:t>
            </a:r>
            <a:r>
              <a:rPr lang="tr-TR" sz="1400" dirty="0">
                <a:latin typeface="Arial" panose="020B0604020202020204" pitchFamily="34" charset="0"/>
                <a:cs typeface="Arial" panose="020B0604020202020204" pitchFamily="34" charset="0"/>
              </a:rPr>
              <a:t>. İstanbul’da Toplanan direkt Yurt Dışı Uçuşların </a:t>
            </a:r>
            <a:r>
              <a:rPr lang="tr-TR" sz="1400" b="1" dirty="0">
                <a:latin typeface="Arial" panose="020B0604020202020204" pitchFamily="34" charset="0"/>
                <a:cs typeface="Arial" panose="020B0604020202020204" pitchFamily="34" charset="0"/>
              </a:rPr>
              <a:t>Kısmen</a:t>
            </a:r>
            <a:r>
              <a:rPr lang="tr-TR" sz="1400" dirty="0">
                <a:latin typeface="Arial" panose="020B0604020202020204" pitchFamily="34" charset="0"/>
                <a:cs typeface="Arial" panose="020B0604020202020204" pitchFamily="34" charset="0"/>
              </a:rPr>
              <a:t> Ankara, İzmir, Adana, Gaziantep, Antalya Şehirlerine Dağıtılması.</a:t>
            </a:r>
          </a:p>
          <a:p>
            <a:pPr algn="just"/>
            <a:endParaRPr lang="tr-TR" sz="1400" dirty="0">
              <a:latin typeface="Arial" panose="020B0604020202020204" pitchFamily="34" charset="0"/>
              <a:cs typeface="Arial" panose="020B0604020202020204" pitchFamily="34" charset="0"/>
            </a:endParaRPr>
          </a:p>
          <a:p>
            <a:pPr algn="just"/>
            <a:r>
              <a:rPr lang="tr-TR" sz="1400" b="1" dirty="0">
                <a:latin typeface="Arial" panose="020B0604020202020204" pitchFamily="34" charset="0"/>
                <a:cs typeface="Arial" panose="020B0604020202020204" pitchFamily="34" charset="0"/>
              </a:rPr>
              <a:t>3</a:t>
            </a:r>
            <a:r>
              <a:rPr lang="tr-TR" sz="1400" dirty="0">
                <a:latin typeface="Arial" panose="020B0604020202020204" pitchFamily="34" charset="0"/>
                <a:cs typeface="Arial" panose="020B0604020202020204" pitchFamily="34" charset="0"/>
              </a:rPr>
              <a:t>. Anadolu’ya </a:t>
            </a:r>
            <a:r>
              <a:rPr lang="tr-TR" sz="1400" b="1" dirty="0">
                <a:latin typeface="Arial" panose="020B0604020202020204" pitchFamily="34" charset="0"/>
                <a:cs typeface="Arial" panose="020B0604020202020204" pitchFamily="34" charset="0"/>
              </a:rPr>
              <a:t>5 saat uçuş mesafesinde (Avrupa- Asya- Afrika) 1024 Şehirde Bulunan Türk menşeli 34.000 Hava yolları bilet satış acentelerinin «Fuarcılık Koordinasyon Kurulu» çalışmalarına alınması.</a:t>
            </a:r>
          </a:p>
          <a:p>
            <a:pPr algn="just"/>
            <a:endParaRPr lang="tr-TR" sz="1400" dirty="0">
              <a:latin typeface="Arial" panose="020B0604020202020204" pitchFamily="34" charset="0"/>
              <a:cs typeface="Arial" panose="020B0604020202020204" pitchFamily="34" charset="0"/>
            </a:endParaRPr>
          </a:p>
          <a:p>
            <a:pPr algn="just"/>
            <a:r>
              <a:rPr lang="tr-TR" sz="1400" b="1" dirty="0">
                <a:latin typeface="Arial" panose="020B0604020202020204" pitchFamily="34" charset="0"/>
                <a:cs typeface="Arial" panose="020B0604020202020204" pitchFamily="34" charset="0"/>
              </a:rPr>
              <a:t>4</a:t>
            </a:r>
            <a:r>
              <a:rPr lang="tr-TR" sz="1400" dirty="0">
                <a:latin typeface="Arial" panose="020B0604020202020204" pitchFamily="34" charset="0"/>
                <a:cs typeface="Arial" panose="020B0604020202020204" pitchFamily="34" charset="0"/>
              </a:rPr>
              <a:t>. Uluslararası Fuarların %50 si İstanbul ve %50 si Beş Anadolu Fuar Şehrine Dağıtılması ve Verimlilik Sonuçlarının Denetim Kurulu Tarafından Takip Edilmesi.</a:t>
            </a:r>
          </a:p>
          <a:p>
            <a:pPr algn="just"/>
            <a:endParaRPr lang="tr-TR" sz="1400" dirty="0">
              <a:latin typeface="Arial" panose="020B0604020202020204" pitchFamily="34" charset="0"/>
              <a:cs typeface="Arial" panose="020B0604020202020204" pitchFamily="34" charset="0"/>
            </a:endParaRPr>
          </a:p>
        </p:txBody>
      </p:sp>
      <p:sp>
        <p:nvSpPr>
          <p:cNvPr id="4" name="Alt Bilgi Yer Tutucusu 3">
            <a:extLst>
              <a:ext uri="{FF2B5EF4-FFF2-40B4-BE49-F238E27FC236}">
                <a16:creationId xmlns:a16="http://schemas.microsoft.com/office/drawing/2014/main" id="{0003AAF6-0119-4747-A9E2-FC6B3543BF91}"/>
              </a:ext>
            </a:extLst>
          </p:cNvPr>
          <p:cNvSpPr>
            <a:spLocks noGrp="1"/>
          </p:cNvSpPr>
          <p:nvPr>
            <p:ph type="ftr" sz="quarter" idx="11"/>
          </p:nvPr>
        </p:nvSpPr>
        <p:spPr/>
        <p:txBody>
          <a:bodyPr/>
          <a:lstStyle/>
          <a:p>
            <a:r>
              <a:rPr lang="en-US"/>
              <a:t>TDM Institute-Ankara</a:t>
            </a:r>
          </a:p>
        </p:txBody>
      </p:sp>
    </p:spTree>
    <p:extLst>
      <p:ext uri="{BB962C8B-B14F-4D97-AF65-F5344CB8AC3E}">
        <p14:creationId xmlns:p14="http://schemas.microsoft.com/office/powerpoint/2010/main" val="2996207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000" b="1" dirty="0">
                <a:latin typeface="Arial" panose="020B0604020202020204" pitchFamily="34" charset="0"/>
                <a:cs typeface="Arial" panose="020B0604020202020204" pitchFamily="34" charset="0"/>
              </a:rPr>
              <a:t>Türk Dünyası Teknolojide İşbirliği ve Fuarlar </a:t>
            </a:r>
            <a:endParaRPr lang="tr-TR" sz="2000" dirty="0"/>
          </a:p>
        </p:txBody>
      </p:sp>
      <p:sp>
        <p:nvSpPr>
          <p:cNvPr id="3" name="İçerik Yer Tutucusu 2"/>
          <p:cNvSpPr>
            <a:spLocks noGrp="1"/>
          </p:cNvSpPr>
          <p:nvPr>
            <p:ph idx="1"/>
          </p:nvPr>
        </p:nvSpPr>
        <p:spPr>
          <a:xfrm>
            <a:off x="457200" y="1347614"/>
            <a:ext cx="8579296" cy="3744416"/>
          </a:xfrm>
        </p:spPr>
        <p:txBody>
          <a:bodyPr>
            <a:normAutofit/>
          </a:bodyPr>
          <a:lstStyle/>
          <a:p>
            <a:r>
              <a:rPr lang="tr-TR" sz="1400" b="1" dirty="0">
                <a:latin typeface="Arial" panose="020B0604020202020204" pitchFamily="34" charset="0"/>
                <a:cs typeface="Arial" panose="020B0604020202020204" pitchFamily="34" charset="0"/>
              </a:rPr>
              <a:t>BAŞLANGIÇ ADIMLARI</a:t>
            </a:r>
          </a:p>
          <a:p>
            <a:endParaRPr lang="tr-TR" sz="1400" dirty="0">
              <a:latin typeface="Arial" panose="020B0604020202020204" pitchFamily="34" charset="0"/>
              <a:cs typeface="Arial" panose="020B0604020202020204" pitchFamily="34" charset="0"/>
            </a:endParaRPr>
          </a:p>
          <a:p>
            <a:r>
              <a:rPr lang="tr-TR" sz="1400" dirty="0">
                <a:latin typeface="Arial" panose="020B0604020202020204" pitchFamily="34" charset="0"/>
                <a:cs typeface="Arial" panose="020B0604020202020204" pitchFamily="34" charset="0"/>
              </a:rPr>
              <a:t>-Sunumlar, Değerlendirme ve Karar Süreci</a:t>
            </a:r>
          </a:p>
          <a:p>
            <a:r>
              <a:rPr lang="tr-TR" sz="1400" b="1" dirty="0">
                <a:latin typeface="Arial" panose="020B0604020202020204" pitchFamily="34" charset="0"/>
                <a:cs typeface="Arial" panose="020B0604020202020204" pitchFamily="34" charset="0"/>
              </a:rPr>
              <a:t>-Projenin Tasarım ve Uygulama Kurullarının Belirlenmesi</a:t>
            </a:r>
          </a:p>
          <a:p>
            <a:r>
              <a:rPr lang="tr-TR" sz="1400" dirty="0">
                <a:latin typeface="Arial" panose="020B0604020202020204" pitchFamily="34" charset="0"/>
                <a:cs typeface="Arial" panose="020B0604020202020204" pitchFamily="34" charset="0"/>
              </a:rPr>
              <a:t>-Tasarım Süreci ve Onay</a:t>
            </a:r>
          </a:p>
          <a:p>
            <a:endParaRPr lang="tr-TR" sz="1400" dirty="0">
              <a:latin typeface="Arial" panose="020B0604020202020204" pitchFamily="34" charset="0"/>
              <a:cs typeface="Arial" panose="020B0604020202020204" pitchFamily="34" charset="0"/>
            </a:endParaRPr>
          </a:p>
          <a:p>
            <a:r>
              <a:rPr lang="tr-TR" sz="1400" b="1" dirty="0">
                <a:latin typeface="Arial" panose="020B0604020202020204" pitchFamily="34" charset="0"/>
                <a:cs typeface="Arial" panose="020B0604020202020204" pitchFamily="34" charset="0"/>
              </a:rPr>
              <a:t>-Projenin Misyonu, Vizyonu, Hacmi ve Organizasyon Prensiplerinin Belirlenmesi</a:t>
            </a:r>
          </a:p>
          <a:p>
            <a:r>
              <a:rPr lang="tr-TR" sz="1200" dirty="0">
                <a:latin typeface="Arial" panose="020B0604020202020204" pitchFamily="34" charset="0"/>
                <a:cs typeface="Arial" panose="020B0604020202020204" pitchFamily="34" charset="0"/>
              </a:rPr>
              <a:t>Misyon : Teknik ve İmalatçı sektörler arasında işbirliğini geliştirmek, Türk Dünyası imalat sanayiinde kalite ve standartlar düzeyini yükseltmeye katkıda bulunmak.</a:t>
            </a:r>
          </a:p>
          <a:p>
            <a:r>
              <a:rPr lang="tr-TR" sz="1200" dirty="0">
                <a:latin typeface="Arial" panose="020B0604020202020204" pitchFamily="34" charset="0"/>
                <a:cs typeface="Arial" panose="020B0604020202020204" pitchFamily="34" charset="0"/>
              </a:rPr>
              <a:t>Vizyon : Dünyada, 21. YY. Sanayi ve Teknoloji üretiminde ilk beş toplum birliği arasında yer almaya katkıda bulunmak.</a:t>
            </a:r>
          </a:p>
          <a:p>
            <a:endParaRPr lang="tr-TR" sz="1400" dirty="0">
              <a:latin typeface="Arial" panose="020B0604020202020204" pitchFamily="34" charset="0"/>
              <a:cs typeface="Arial" panose="020B0604020202020204" pitchFamily="34" charset="0"/>
            </a:endParaRPr>
          </a:p>
          <a:p>
            <a:r>
              <a:rPr lang="tr-TR" sz="1400" b="1" dirty="0">
                <a:latin typeface="Arial" panose="020B0604020202020204" pitchFamily="34" charset="0"/>
                <a:cs typeface="Arial" panose="020B0604020202020204" pitchFamily="34" charset="0"/>
              </a:rPr>
              <a:t>-Projenin Uygulama Takvimi, Eylem Planı, Bütçe ve Organizatör Görevlendirme</a:t>
            </a:r>
          </a:p>
          <a:p>
            <a:endParaRPr lang="tr-TR" sz="1800" dirty="0"/>
          </a:p>
        </p:txBody>
      </p:sp>
      <p:sp>
        <p:nvSpPr>
          <p:cNvPr id="4" name="Alt Bilgi Yer Tutucusu 3">
            <a:extLst>
              <a:ext uri="{FF2B5EF4-FFF2-40B4-BE49-F238E27FC236}">
                <a16:creationId xmlns:a16="http://schemas.microsoft.com/office/drawing/2014/main" id="{3642D22E-3F59-41E9-B902-0FF4C9956645}"/>
              </a:ext>
            </a:extLst>
          </p:cNvPr>
          <p:cNvSpPr>
            <a:spLocks noGrp="1"/>
          </p:cNvSpPr>
          <p:nvPr>
            <p:ph type="ftr" sz="quarter" idx="11"/>
          </p:nvPr>
        </p:nvSpPr>
        <p:spPr/>
        <p:txBody>
          <a:bodyPr/>
          <a:lstStyle/>
          <a:p>
            <a:r>
              <a:rPr lang="en-US"/>
              <a:t>TDM Institute-Ankara</a:t>
            </a:r>
          </a:p>
        </p:txBody>
      </p:sp>
    </p:spTree>
    <p:extLst>
      <p:ext uri="{BB962C8B-B14F-4D97-AF65-F5344CB8AC3E}">
        <p14:creationId xmlns:p14="http://schemas.microsoft.com/office/powerpoint/2010/main" val="2364123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457200" y="843558"/>
            <a:ext cx="8229600" cy="432048"/>
          </a:xfrm>
        </p:spPr>
        <p:txBody>
          <a:bodyPr>
            <a:normAutofit/>
          </a:bodyPr>
          <a:lstStyle/>
          <a:p>
            <a:r>
              <a:rPr lang="tr-TR" sz="2000" b="1" dirty="0">
                <a:latin typeface="Arial" panose="020B0604020202020204" pitchFamily="34" charset="0"/>
                <a:cs typeface="Arial" panose="020B0604020202020204" pitchFamily="34" charset="0"/>
              </a:rPr>
              <a:t>Türk Dünyası Sanayi ve Teknoloji Fuar Konuları </a:t>
            </a:r>
            <a:endParaRPr lang="tr-TR" sz="20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57200" y="1491629"/>
            <a:ext cx="3826768" cy="3651871"/>
          </a:xfrm>
        </p:spPr>
        <p:txBody>
          <a:bodyPr/>
          <a:lstStyle/>
          <a:p>
            <a:endParaRPr lang="tr-TR" dirty="0"/>
          </a:p>
          <a:p>
            <a:endParaRPr lang="tr-TR" dirty="0"/>
          </a:p>
          <a:p>
            <a:endParaRPr lang="tr-TR" dirty="0"/>
          </a:p>
        </p:txBody>
      </p:sp>
      <p:sp>
        <p:nvSpPr>
          <p:cNvPr id="8" name="Metin kutusu 7"/>
          <p:cNvSpPr txBox="1"/>
          <p:nvPr/>
        </p:nvSpPr>
        <p:spPr>
          <a:xfrm>
            <a:off x="457200" y="1542697"/>
            <a:ext cx="3682752" cy="2739211"/>
          </a:xfrm>
          <a:prstGeom prst="rect">
            <a:avLst/>
          </a:prstGeom>
          <a:noFill/>
        </p:spPr>
        <p:txBody>
          <a:bodyPr wrap="square" rtlCol="0">
            <a:spAutoFit/>
          </a:bodyPr>
          <a:lstStyle/>
          <a:p>
            <a:r>
              <a:rPr lang="tr-TR" sz="1400" dirty="0">
                <a:latin typeface="+mj-lt"/>
                <a:cs typeface="Arial" panose="020B0604020202020204" pitchFamily="34" charset="0"/>
              </a:rPr>
              <a:t>1.Ahşap İşleme Makineleri ve Teknolojileri</a:t>
            </a:r>
          </a:p>
          <a:p>
            <a:r>
              <a:rPr lang="tr-TR" sz="1400" dirty="0">
                <a:latin typeface="+mj-lt"/>
                <a:cs typeface="Arial" panose="020B0604020202020204" pitchFamily="34" charset="0"/>
              </a:rPr>
              <a:t>2.Metal İşleme Makineleri ve Teknolojileri</a:t>
            </a:r>
          </a:p>
          <a:p>
            <a:r>
              <a:rPr lang="tr-TR" sz="1400" dirty="0">
                <a:latin typeface="+mj-lt"/>
                <a:cs typeface="Arial" panose="020B0604020202020204" pitchFamily="34" charset="0"/>
              </a:rPr>
              <a:t>3.Petrol ve D. Gaz Üretim </a:t>
            </a:r>
            <a:r>
              <a:rPr lang="tr-TR" sz="1400" dirty="0" err="1">
                <a:latin typeface="+mj-lt"/>
                <a:cs typeface="Arial" panose="020B0604020202020204" pitchFamily="34" charset="0"/>
              </a:rPr>
              <a:t>Mak</a:t>
            </a:r>
            <a:r>
              <a:rPr lang="tr-TR" sz="1400" dirty="0">
                <a:latin typeface="+mj-lt"/>
                <a:cs typeface="Arial" panose="020B0604020202020204" pitchFamily="34" charset="0"/>
              </a:rPr>
              <a:t>. Ve Tek. </a:t>
            </a:r>
          </a:p>
          <a:p>
            <a:r>
              <a:rPr lang="tr-TR" sz="1400" dirty="0">
                <a:latin typeface="+mj-lt"/>
                <a:cs typeface="Arial" panose="020B0604020202020204" pitchFamily="34" charset="0"/>
              </a:rPr>
              <a:t>4.Makine İmalat Sanayi ve Teknolojileri</a:t>
            </a:r>
          </a:p>
          <a:p>
            <a:r>
              <a:rPr lang="tr-TR" sz="1400" dirty="0">
                <a:latin typeface="+mj-lt"/>
                <a:cs typeface="Arial" panose="020B0604020202020204" pitchFamily="34" charset="0"/>
              </a:rPr>
              <a:t>5.Elektrik-Elektronik Aletler ve Tek.</a:t>
            </a:r>
          </a:p>
          <a:p>
            <a:r>
              <a:rPr lang="tr-TR" sz="1400" dirty="0">
                <a:latin typeface="+mj-lt"/>
                <a:cs typeface="Arial" panose="020B0604020202020204" pitchFamily="34" charset="0"/>
              </a:rPr>
              <a:t>6.Havacılık ve Uzay Sanayi ve Teknolojileri</a:t>
            </a:r>
          </a:p>
          <a:p>
            <a:r>
              <a:rPr lang="tr-TR" sz="1400" dirty="0">
                <a:latin typeface="+mj-lt"/>
                <a:cs typeface="Arial" panose="020B0604020202020204" pitchFamily="34" charset="0"/>
              </a:rPr>
              <a:t>7.Maden Arama ve İşleme Teknolojileri</a:t>
            </a:r>
          </a:p>
          <a:p>
            <a:r>
              <a:rPr lang="tr-TR" sz="1400" dirty="0">
                <a:latin typeface="+mj-lt"/>
                <a:cs typeface="Arial" panose="020B0604020202020204" pitchFamily="34" charset="0"/>
              </a:rPr>
              <a:t>8.Kağıt ve Ambalaj Sanayi ve Teknolojileri</a:t>
            </a:r>
          </a:p>
          <a:p>
            <a:r>
              <a:rPr lang="tr-TR" sz="1400" dirty="0">
                <a:latin typeface="+mj-lt"/>
                <a:cs typeface="Arial" panose="020B0604020202020204" pitchFamily="34" charset="0"/>
              </a:rPr>
              <a:t>9.Plastik-Cam-Aliminyum San. ve Tek.</a:t>
            </a:r>
          </a:p>
          <a:p>
            <a:r>
              <a:rPr lang="tr-TR" sz="1400" dirty="0">
                <a:latin typeface="+mj-lt"/>
                <a:cs typeface="Arial" panose="020B0604020202020204" pitchFamily="34" charset="0"/>
              </a:rPr>
              <a:t>10.Otomotiv Teknolojileri ve Yan Sanayi</a:t>
            </a:r>
          </a:p>
          <a:p>
            <a:r>
              <a:rPr lang="tr-TR" sz="1400" dirty="0">
                <a:latin typeface="+mj-lt"/>
                <a:cs typeface="Arial" panose="020B0604020202020204" pitchFamily="34" charset="0"/>
              </a:rPr>
              <a:t>11.Deri ve Tekstil Makineleri ve Yan Sanayi</a:t>
            </a:r>
          </a:p>
          <a:p>
            <a:endParaRPr lang="tr-TR" dirty="0">
              <a:latin typeface="+mj-lt"/>
              <a:cs typeface="Arial" panose="020B0604020202020204" pitchFamily="34" charset="0"/>
            </a:endParaRPr>
          </a:p>
        </p:txBody>
      </p:sp>
      <p:sp>
        <p:nvSpPr>
          <p:cNvPr id="9" name="Metin kutusu 8"/>
          <p:cNvSpPr txBox="1"/>
          <p:nvPr/>
        </p:nvSpPr>
        <p:spPr>
          <a:xfrm>
            <a:off x="4211960" y="1635646"/>
            <a:ext cx="4680520" cy="3077766"/>
          </a:xfrm>
          <a:prstGeom prst="rect">
            <a:avLst/>
          </a:prstGeom>
          <a:noFill/>
        </p:spPr>
        <p:txBody>
          <a:bodyPr wrap="square" rtlCol="0">
            <a:spAutoFit/>
          </a:bodyPr>
          <a:lstStyle/>
          <a:p>
            <a:r>
              <a:rPr lang="tr-TR" sz="1400" dirty="0">
                <a:latin typeface="+mj-lt"/>
              </a:rPr>
              <a:t>12.Kimya ve İlaç Sanayi ve Teknolojileri</a:t>
            </a:r>
          </a:p>
          <a:p>
            <a:r>
              <a:rPr lang="tr-TR" sz="1400" dirty="0">
                <a:latin typeface="+mj-lt"/>
              </a:rPr>
              <a:t>13.Sera, Tarım Ekip. ve Sulama Teknolojileri</a:t>
            </a:r>
          </a:p>
          <a:p>
            <a:r>
              <a:rPr lang="tr-TR" sz="1400" dirty="0">
                <a:latin typeface="+mj-lt"/>
              </a:rPr>
              <a:t>14.İnşaat Makineleri ve Teknolojileri</a:t>
            </a:r>
          </a:p>
          <a:p>
            <a:r>
              <a:rPr lang="tr-TR" sz="1400" dirty="0">
                <a:latin typeface="+mj-lt"/>
              </a:rPr>
              <a:t>15.Bilişim, Yazılım ve İnternet Teknolojileri</a:t>
            </a:r>
          </a:p>
          <a:p>
            <a:r>
              <a:rPr lang="tr-TR" sz="1400" dirty="0">
                <a:latin typeface="+mj-lt"/>
              </a:rPr>
              <a:t>16.Gıda-Un İşleme Makineleri ve Teknolojileri</a:t>
            </a:r>
          </a:p>
          <a:p>
            <a:r>
              <a:rPr lang="tr-TR" sz="1400" dirty="0">
                <a:latin typeface="+mj-lt"/>
                <a:cs typeface="Arial" panose="020B0604020202020204" pitchFamily="34" charset="0"/>
              </a:rPr>
              <a:t>17.Isıtma-Soğutma</a:t>
            </a:r>
            <a:r>
              <a:rPr lang="tr-TR" sz="1400" dirty="0">
                <a:latin typeface="+mj-lt"/>
              </a:rPr>
              <a:t> Sistem ve Teknolojileri</a:t>
            </a:r>
          </a:p>
          <a:p>
            <a:r>
              <a:rPr lang="tr-TR" sz="1400" dirty="0">
                <a:latin typeface="+mj-lt"/>
              </a:rPr>
              <a:t>18.Medikal İmalat Sanayi ve Teknolojileri</a:t>
            </a:r>
          </a:p>
          <a:p>
            <a:r>
              <a:rPr lang="tr-TR" sz="1400" dirty="0">
                <a:latin typeface="+mj-lt"/>
              </a:rPr>
              <a:t>19.Güvenlik Ekipmanları ve Sanayi</a:t>
            </a:r>
          </a:p>
          <a:p>
            <a:r>
              <a:rPr lang="tr-TR" sz="1400" dirty="0">
                <a:latin typeface="+mj-lt"/>
              </a:rPr>
              <a:t>20.Soğuk Hava, Depolama, Soğuk Zincir Tek.</a:t>
            </a:r>
          </a:p>
          <a:p>
            <a:r>
              <a:rPr lang="tr-TR" sz="1400" dirty="0">
                <a:latin typeface="+mj-lt"/>
              </a:rPr>
              <a:t>21.Yapay Zeka, Akıllı Makineler ve Teknoloji </a:t>
            </a:r>
          </a:p>
          <a:p>
            <a:endParaRPr lang="tr-TR" dirty="0"/>
          </a:p>
          <a:p>
            <a:endParaRPr lang="tr-TR" dirty="0"/>
          </a:p>
          <a:p>
            <a:endParaRPr lang="tr-TR" dirty="0"/>
          </a:p>
        </p:txBody>
      </p:sp>
      <p:sp>
        <p:nvSpPr>
          <p:cNvPr id="2" name="Alt Bilgi Yer Tutucusu 1">
            <a:extLst>
              <a:ext uri="{FF2B5EF4-FFF2-40B4-BE49-F238E27FC236}">
                <a16:creationId xmlns:a16="http://schemas.microsoft.com/office/drawing/2014/main" id="{F8FBFC3F-3F2B-4208-B596-9ED108DF7F40}"/>
              </a:ext>
            </a:extLst>
          </p:cNvPr>
          <p:cNvSpPr>
            <a:spLocks noGrp="1"/>
          </p:cNvSpPr>
          <p:nvPr>
            <p:ph type="ftr" sz="quarter" idx="11"/>
          </p:nvPr>
        </p:nvSpPr>
        <p:spPr/>
        <p:txBody>
          <a:bodyPr/>
          <a:lstStyle/>
          <a:p>
            <a:r>
              <a:rPr lang="en-US"/>
              <a:t>TDM Institute-Ankara</a:t>
            </a:r>
          </a:p>
        </p:txBody>
      </p:sp>
    </p:spTree>
    <p:extLst>
      <p:ext uri="{BB962C8B-B14F-4D97-AF65-F5344CB8AC3E}">
        <p14:creationId xmlns:p14="http://schemas.microsoft.com/office/powerpoint/2010/main" val="702123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9862"/>
            <a:ext cx="8229600" cy="1512167"/>
          </a:xfrm>
        </p:spPr>
        <p:txBody>
          <a:bodyPr>
            <a:normAutofit fontScale="47500" lnSpcReduction="20000"/>
          </a:bodyPr>
          <a:lstStyle/>
          <a:p>
            <a:pPr algn="l">
              <a:lnSpc>
                <a:spcPct val="150000"/>
              </a:lnSpc>
              <a:defRPr/>
            </a:pPr>
            <a:r>
              <a:rPr lang="tr-TR" sz="1700" b="1" dirty="0">
                <a:latin typeface="Arial" panose="020B0604020202020204" pitchFamily="34" charset="0"/>
                <a:cs typeface="Arial" panose="020B0604020202020204" pitchFamily="34" charset="0"/>
              </a:rPr>
              <a:t>				</a:t>
            </a:r>
            <a:r>
              <a:rPr lang="tr-TR" sz="2900" b="1" dirty="0">
                <a:latin typeface="Arial" panose="020B0604020202020204" pitchFamily="34" charset="0"/>
                <a:cs typeface="Arial" panose="020B0604020202020204" pitchFamily="34" charset="0"/>
              </a:rPr>
              <a:t>Teşekkürler </a:t>
            </a:r>
          </a:p>
          <a:p>
            <a:pPr algn="l">
              <a:lnSpc>
                <a:spcPct val="150000"/>
              </a:lnSpc>
              <a:defRPr/>
            </a:pPr>
            <a:r>
              <a:rPr lang="tr-TR" sz="2900" b="1" dirty="0">
                <a:latin typeface="Arial" panose="020B0604020202020204" pitchFamily="34" charset="0"/>
                <a:cs typeface="Arial" panose="020B0604020202020204" pitchFamily="34" charset="0"/>
              </a:rPr>
              <a:t>			               Dr. Sadık </a:t>
            </a:r>
            <a:r>
              <a:rPr lang="tr-TR" sz="2900" b="1" dirty="0" err="1">
                <a:latin typeface="Arial" panose="020B0604020202020204" pitchFamily="34" charset="0"/>
                <a:cs typeface="Arial" panose="020B0604020202020204" pitchFamily="34" charset="0"/>
              </a:rPr>
              <a:t>Badak</a:t>
            </a:r>
            <a:r>
              <a:rPr lang="tr-TR" sz="2900" b="1" dirty="0">
                <a:latin typeface="Arial" panose="020B0604020202020204" pitchFamily="34" charset="0"/>
                <a:cs typeface="Arial" panose="020B0604020202020204" pitchFamily="34" charset="0"/>
              </a:rPr>
              <a:t> </a:t>
            </a:r>
          </a:p>
          <a:p>
            <a:pPr algn="l">
              <a:lnSpc>
                <a:spcPct val="150000"/>
              </a:lnSpc>
              <a:defRPr/>
            </a:pPr>
            <a:r>
              <a:rPr lang="tr-TR" sz="2900" b="1" dirty="0">
                <a:latin typeface="Arial" panose="020B0604020202020204" pitchFamily="34" charset="0"/>
                <a:cs typeface="Arial" panose="020B0604020202020204" pitchFamily="34" charset="0"/>
              </a:rPr>
              <a:t>			             </a:t>
            </a:r>
            <a:r>
              <a:rPr lang="tr-TR" sz="2900" b="1" dirty="0" err="1">
                <a:latin typeface="Arial" panose="020B0604020202020204" pitchFamily="34" charset="0"/>
                <a:cs typeface="Arial" panose="020B0604020202020204" pitchFamily="34" charset="0"/>
              </a:rPr>
              <a:t>badak@tdm.institute</a:t>
            </a:r>
            <a:endParaRPr lang="tr-TR" sz="2900" b="1" dirty="0">
              <a:latin typeface="Arial" panose="020B0604020202020204" pitchFamily="34" charset="0"/>
              <a:cs typeface="Arial" panose="020B0604020202020204" pitchFamily="34" charset="0"/>
            </a:endParaRPr>
          </a:p>
          <a:p>
            <a:pPr algn="l">
              <a:lnSpc>
                <a:spcPct val="150000"/>
              </a:lnSpc>
              <a:defRPr/>
            </a:pPr>
            <a:r>
              <a:rPr lang="tr-TR" sz="3600" b="1" dirty="0"/>
              <a:t>                    		</a:t>
            </a:r>
            <a:endParaRPr lang="tr-TR" sz="1600" b="1" dirty="0">
              <a:latin typeface="Arial" panose="020B0604020202020204" pitchFamily="34" charset="0"/>
              <a:cs typeface="Arial" panose="020B0604020202020204" pitchFamily="34" charset="0"/>
            </a:endParaRPr>
          </a:p>
          <a:p>
            <a:endParaRPr lang="en-US" dirty="0"/>
          </a:p>
        </p:txBody>
      </p:sp>
      <p:pic>
        <p:nvPicPr>
          <p:cNvPr id="1027" name="Picture 3" descr="C:\Users\Teknosa\Desktop\isikli-Turkiye-Haritasi.jpg"/>
          <p:cNvPicPr>
            <a:picLocks noChangeAspect="1" noChangeArrowheads="1"/>
          </p:cNvPicPr>
          <p:nvPr/>
        </p:nvPicPr>
        <p:blipFill>
          <a:blip r:embed="rId2"/>
          <a:srcRect/>
          <a:stretch>
            <a:fillRect/>
          </a:stretch>
        </p:blipFill>
        <p:spPr bwMode="auto">
          <a:xfrm>
            <a:off x="1763688" y="843558"/>
            <a:ext cx="5400600" cy="2736304"/>
          </a:xfrm>
          <a:prstGeom prst="rect">
            <a:avLst/>
          </a:prstGeom>
          <a:noFill/>
        </p:spPr>
      </p:pic>
      <p:sp>
        <p:nvSpPr>
          <p:cNvPr id="2" name="Alt Bilgi Yer Tutucusu 1">
            <a:extLst>
              <a:ext uri="{FF2B5EF4-FFF2-40B4-BE49-F238E27FC236}">
                <a16:creationId xmlns:a16="http://schemas.microsoft.com/office/drawing/2014/main" id="{5AB8BC9D-B89E-4020-8F0A-3EED8CAA429B}"/>
              </a:ext>
            </a:extLst>
          </p:cNvPr>
          <p:cNvSpPr>
            <a:spLocks noGrp="1"/>
          </p:cNvSpPr>
          <p:nvPr>
            <p:ph type="ftr" sz="quarter" idx="11"/>
          </p:nvPr>
        </p:nvSpPr>
        <p:spPr/>
        <p:txBody>
          <a:bodyPr/>
          <a:lstStyle/>
          <a:p>
            <a:r>
              <a:rPr lang="en-US"/>
              <a:t>TDM Institute-Ankara</a:t>
            </a:r>
          </a:p>
        </p:txBody>
      </p:sp>
    </p:spTree>
    <p:extLst>
      <p:ext uri="{BB962C8B-B14F-4D97-AF65-F5344CB8AC3E}">
        <p14:creationId xmlns:p14="http://schemas.microsoft.com/office/powerpoint/2010/main" val="333023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388"/>
            <a:ext cx="9036496" cy="504056"/>
          </a:xfrm>
        </p:spPr>
        <p:txBody>
          <a:bodyPr>
            <a:normAutofit/>
          </a:bodyPr>
          <a:lstStyle/>
          <a:p>
            <a:r>
              <a:rPr lang="tr-TR" sz="1600" b="1" dirty="0">
                <a:solidFill>
                  <a:schemeClr val="bg1"/>
                </a:solidFill>
                <a:latin typeface="Arial" panose="020B0604020202020204" pitchFamily="34" charset="0"/>
                <a:cs typeface="Arial" panose="020B0604020202020204" pitchFamily="34" charset="0"/>
              </a:rPr>
              <a:t>Dijital Çağda  Uluslararası Organizasyonlar, Fuarlar, Türkiye ve Türk Dünyası</a:t>
            </a:r>
            <a:endParaRPr lang="en-US" sz="1600" b="1" dirty="0">
              <a:solidFill>
                <a:schemeClr val="bg1"/>
              </a:solidFill>
            </a:endParaRPr>
          </a:p>
        </p:txBody>
      </p:sp>
      <p:sp>
        <p:nvSpPr>
          <p:cNvPr id="3" name="Content Placeholder 2"/>
          <p:cNvSpPr>
            <a:spLocks noGrp="1"/>
          </p:cNvSpPr>
          <p:nvPr>
            <p:ph idx="1"/>
          </p:nvPr>
        </p:nvSpPr>
        <p:spPr>
          <a:xfrm>
            <a:off x="251520" y="771550"/>
            <a:ext cx="8712968" cy="4176464"/>
          </a:xfrm>
        </p:spPr>
        <p:txBody>
          <a:bodyPr>
            <a:noAutofit/>
          </a:bodyPr>
          <a:lstStyle/>
          <a:p>
            <a:pPr marL="0" indent="0">
              <a:buNone/>
            </a:pPr>
            <a:endParaRPr lang="tr-TR" sz="1400" b="1" i="0" dirty="0">
              <a:solidFill>
                <a:srgbClr val="333333"/>
              </a:solidFill>
              <a:effectLst/>
              <a:latin typeface="Arial" panose="020B0604020202020204" pitchFamily="34" charset="0"/>
              <a:cs typeface="Arial" panose="020B0604020202020204" pitchFamily="34" charset="0"/>
            </a:endParaRPr>
          </a:p>
          <a:p>
            <a:pPr marL="0" indent="0">
              <a:buNone/>
            </a:pPr>
            <a:r>
              <a:rPr lang="tr-TR" sz="1400" b="1" i="0" dirty="0">
                <a:solidFill>
                  <a:srgbClr val="333333"/>
                </a:solidFill>
                <a:effectLst/>
                <a:latin typeface="Arial" panose="020B0604020202020204" pitchFamily="34" charset="0"/>
                <a:cs typeface="Arial" panose="020B0604020202020204" pitchFamily="34" charset="0"/>
              </a:rPr>
              <a:t>Bu </a:t>
            </a:r>
            <a:r>
              <a:rPr lang="tr-TR" sz="1400" b="1" dirty="0">
                <a:solidFill>
                  <a:srgbClr val="333333"/>
                </a:solidFill>
                <a:latin typeface="Arial" panose="020B0604020202020204" pitchFamily="34" charset="0"/>
                <a:cs typeface="Arial" panose="020B0604020202020204" pitchFamily="34" charset="0"/>
              </a:rPr>
              <a:t>Sunum Üç Konuda Açıklama ve Öneri Getirmektedir</a:t>
            </a:r>
            <a:r>
              <a:rPr lang="tr-TR" sz="1400" b="1" i="0" dirty="0">
                <a:solidFill>
                  <a:srgbClr val="333333"/>
                </a:solidFill>
                <a:effectLst/>
                <a:latin typeface="Arial" panose="020B0604020202020204" pitchFamily="34" charset="0"/>
                <a:cs typeface="Arial" panose="020B0604020202020204" pitchFamily="34" charset="0"/>
              </a:rPr>
              <a:t> </a:t>
            </a:r>
          </a:p>
          <a:p>
            <a:pPr marL="0" indent="0">
              <a:buNone/>
            </a:pPr>
            <a:r>
              <a:rPr lang="tr-TR" sz="1400" b="1" dirty="0">
                <a:solidFill>
                  <a:srgbClr val="333333"/>
                </a:solidFill>
                <a:latin typeface="Arial" panose="020B0604020202020204" pitchFamily="34" charset="0"/>
                <a:cs typeface="Arial" panose="020B0604020202020204" pitchFamily="34" charset="0"/>
              </a:rPr>
              <a:t>1.</a:t>
            </a:r>
            <a:r>
              <a:rPr lang="tr-TR" sz="1400" b="1" i="0" dirty="0">
                <a:solidFill>
                  <a:srgbClr val="333333"/>
                </a:solidFill>
                <a:effectLst/>
                <a:latin typeface="Arial" panose="020B0604020202020204" pitchFamily="34" charset="0"/>
                <a:cs typeface="Arial" panose="020B0604020202020204" pitchFamily="34" charset="0"/>
              </a:rPr>
              <a:t>Organizasyon ve Fuarların Özellikleri 2.World Expo’lar, </a:t>
            </a:r>
            <a:r>
              <a:rPr lang="tr-TR" sz="1400" b="1" i="0" dirty="0" err="1">
                <a:solidFill>
                  <a:srgbClr val="333333"/>
                </a:solidFill>
                <a:effectLst/>
                <a:latin typeface="Arial" panose="020B0604020202020204" pitchFamily="34" charset="0"/>
                <a:cs typeface="Arial" panose="020B0604020202020204" pitchFamily="34" charset="0"/>
              </a:rPr>
              <a:t>Sektörel</a:t>
            </a:r>
            <a:r>
              <a:rPr lang="tr-TR" sz="1400" b="1" i="0" dirty="0">
                <a:solidFill>
                  <a:srgbClr val="333333"/>
                </a:solidFill>
                <a:effectLst/>
                <a:latin typeface="Arial" panose="020B0604020202020204" pitchFamily="34" charset="0"/>
                <a:cs typeface="Arial" panose="020B0604020202020204" pitchFamily="34" charset="0"/>
              </a:rPr>
              <a:t> Fuarlar ve Fuar Şehirleri</a:t>
            </a:r>
          </a:p>
          <a:p>
            <a:pPr marL="0" indent="0">
              <a:buNone/>
            </a:pPr>
            <a:r>
              <a:rPr lang="tr-TR" sz="1400" b="1" i="0" dirty="0">
                <a:solidFill>
                  <a:srgbClr val="333333"/>
                </a:solidFill>
                <a:effectLst/>
                <a:latin typeface="Arial" panose="020B0604020202020204" pitchFamily="34" charset="0"/>
                <a:cs typeface="Arial" panose="020B0604020202020204" pitchFamily="34" charset="0"/>
              </a:rPr>
              <a:t>3</a:t>
            </a:r>
            <a:r>
              <a:rPr lang="tr-TR" sz="1400" b="1" dirty="0">
                <a:solidFill>
                  <a:srgbClr val="333333"/>
                </a:solidFill>
                <a:latin typeface="Arial" panose="020B0604020202020204" pitchFamily="34" charset="0"/>
                <a:cs typeface="Arial" panose="020B0604020202020204" pitchFamily="34" charset="0"/>
              </a:rPr>
              <a:t>.Türkiye Uluslararası</a:t>
            </a:r>
            <a:r>
              <a:rPr lang="tr-TR" sz="1400" b="1" i="0" dirty="0">
                <a:solidFill>
                  <a:srgbClr val="333333"/>
                </a:solidFill>
                <a:effectLst/>
                <a:latin typeface="Arial" panose="020B0604020202020204" pitchFamily="34" charset="0"/>
                <a:cs typeface="Arial" panose="020B0604020202020204" pitchFamily="34" charset="0"/>
              </a:rPr>
              <a:t> Fuarcılık </a:t>
            </a:r>
            <a:r>
              <a:rPr lang="tr-TR" sz="1400" b="1" i="0">
                <a:solidFill>
                  <a:srgbClr val="333333"/>
                </a:solidFill>
                <a:effectLst/>
                <a:latin typeface="Arial" panose="020B0604020202020204" pitchFamily="34" charset="0"/>
                <a:cs typeface="Arial" panose="020B0604020202020204" pitchFamily="34" charset="0"/>
              </a:rPr>
              <a:t>Sisteminin Güçlendirilmesi </a:t>
            </a:r>
            <a:endParaRPr lang="tr-TR" sz="1400" b="1" i="0" dirty="0">
              <a:solidFill>
                <a:srgbClr val="333333"/>
              </a:solidFill>
              <a:effectLst/>
              <a:latin typeface="Arial" panose="020B0604020202020204" pitchFamily="34" charset="0"/>
              <a:cs typeface="Arial" panose="020B0604020202020204" pitchFamily="34" charset="0"/>
            </a:endParaRPr>
          </a:p>
          <a:p>
            <a:pPr marL="0" indent="0">
              <a:buNone/>
            </a:pPr>
            <a:endParaRPr lang="tr-TR" sz="1400" b="1" i="0" dirty="0">
              <a:solidFill>
                <a:srgbClr val="333333"/>
              </a:solidFill>
              <a:effectLst/>
              <a:latin typeface="Arial" panose="020B0604020202020204" pitchFamily="34" charset="0"/>
              <a:cs typeface="Arial" panose="020B0604020202020204" pitchFamily="34" charset="0"/>
            </a:endParaRPr>
          </a:p>
          <a:p>
            <a:pPr marL="0" indent="0">
              <a:buNone/>
            </a:pPr>
            <a:r>
              <a:rPr lang="tr-TR" sz="1400" b="1" i="0" dirty="0">
                <a:solidFill>
                  <a:srgbClr val="333333"/>
                </a:solidFill>
                <a:effectLst/>
                <a:latin typeface="Arial" panose="020B0604020202020204" pitchFamily="34" charset="0"/>
                <a:cs typeface="Arial" panose="020B0604020202020204" pitchFamily="34" charset="0"/>
              </a:rPr>
              <a:t>SOSYAL SİSTEM OLARAK ORGANİZASYONLAR-FUARLAR VE ÖZELLİKLERİ</a:t>
            </a:r>
          </a:p>
          <a:p>
            <a:pPr marL="0" indent="0" algn="just">
              <a:buNone/>
            </a:pPr>
            <a:r>
              <a:rPr lang="tr-TR" sz="1400" dirty="0">
                <a:solidFill>
                  <a:srgbClr val="333333"/>
                </a:solidFill>
                <a:latin typeface="Arial" panose="020B0604020202020204" pitchFamily="34" charset="0"/>
                <a:cs typeface="Arial" panose="020B0604020202020204" pitchFamily="34" charset="0"/>
              </a:rPr>
              <a:t>Organizasyon; bir hedefi gerçekleştirmek için belirli yer ve zaman içinde belirli kişi ve kuruluşların meydana getirdiği bir </a:t>
            </a:r>
            <a:r>
              <a:rPr lang="tr-TR" sz="1400" b="1" dirty="0">
                <a:solidFill>
                  <a:srgbClr val="333333"/>
                </a:solidFill>
                <a:latin typeface="Arial" panose="020B0604020202020204" pitchFamily="34" charset="0"/>
                <a:cs typeface="Arial" panose="020B0604020202020204" pitchFamily="34" charset="0"/>
              </a:rPr>
              <a:t>açık sosyal sistemdir.</a:t>
            </a:r>
            <a:r>
              <a:rPr lang="tr-TR" sz="1400" dirty="0">
                <a:solidFill>
                  <a:srgbClr val="333333"/>
                </a:solidFill>
                <a:latin typeface="Arial" panose="020B0604020202020204" pitchFamily="34" charset="0"/>
                <a:cs typeface="Arial" panose="020B0604020202020204" pitchFamily="34" charset="0"/>
              </a:rPr>
              <a:t> </a:t>
            </a:r>
          </a:p>
          <a:p>
            <a:pPr marL="0" indent="0" algn="just">
              <a:buNone/>
            </a:pPr>
            <a:endParaRPr lang="tr-TR" sz="1400" i="0" dirty="0">
              <a:solidFill>
                <a:srgbClr val="333333"/>
              </a:solidFill>
              <a:effectLst/>
              <a:latin typeface="Arial" panose="020B0604020202020204" pitchFamily="34" charset="0"/>
              <a:cs typeface="Arial" panose="020B0604020202020204" pitchFamily="34" charset="0"/>
            </a:endParaRPr>
          </a:p>
          <a:p>
            <a:pPr marL="0" indent="0" algn="just">
              <a:buNone/>
            </a:pPr>
            <a:r>
              <a:rPr lang="tr-TR" sz="1400" dirty="0">
                <a:solidFill>
                  <a:srgbClr val="333333"/>
                </a:solidFill>
                <a:latin typeface="Arial" panose="020B0604020202020204" pitchFamily="34" charset="0"/>
                <a:cs typeface="Arial" panose="020B0604020202020204" pitchFamily="34" charset="0"/>
              </a:rPr>
              <a:t>Organizasyonlar endüstri döneminde (19.yy.) metot ve standarda kavuşmuş, </a:t>
            </a:r>
            <a:r>
              <a:rPr lang="tr-TR" sz="1400" b="1" dirty="0">
                <a:solidFill>
                  <a:srgbClr val="333333"/>
                </a:solidFill>
                <a:latin typeface="Arial" panose="020B0604020202020204" pitchFamily="34" charset="0"/>
                <a:cs typeface="Arial" panose="020B0604020202020204" pitchFamily="34" charset="0"/>
              </a:rPr>
              <a:t>Diplomatik-Endüstriyel ve Bilimsel</a:t>
            </a:r>
            <a:r>
              <a:rPr lang="tr-TR" sz="1400" dirty="0">
                <a:solidFill>
                  <a:srgbClr val="333333"/>
                </a:solidFill>
                <a:latin typeface="Arial" panose="020B0604020202020204" pitchFamily="34" charset="0"/>
                <a:cs typeface="Arial" panose="020B0604020202020204" pitchFamily="34" charset="0"/>
              </a:rPr>
              <a:t> </a:t>
            </a:r>
            <a:r>
              <a:rPr lang="tr-TR" sz="1400" b="1" dirty="0">
                <a:solidFill>
                  <a:srgbClr val="333333"/>
                </a:solidFill>
                <a:latin typeface="Arial" panose="020B0604020202020204" pitchFamily="34" charset="0"/>
                <a:cs typeface="Arial" panose="020B0604020202020204" pitchFamily="34" charset="0"/>
              </a:rPr>
              <a:t>organizasyonlar </a:t>
            </a:r>
            <a:r>
              <a:rPr lang="tr-TR" sz="1400" dirty="0">
                <a:solidFill>
                  <a:srgbClr val="333333"/>
                </a:solidFill>
                <a:latin typeface="Arial" panose="020B0604020202020204" pitchFamily="34" charset="0"/>
                <a:cs typeface="Arial" panose="020B0604020202020204" pitchFamily="34" charset="0"/>
              </a:rPr>
              <a:t>20.yy.’dan itibaren ulusal ve uluslararası etkileri yüksek, «bilgi yoğun sistemler» haline gelmiştir. </a:t>
            </a:r>
          </a:p>
          <a:p>
            <a:pPr marL="0" indent="0" algn="just">
              <a:buNone/>
            </a:pPr>
            <a:endParaRPr lang="tr-TR" sz="1400" dirty="0">
              <a:solidFill>
                <a:srgbClr val="333333"/>
              </a:solidFill>
              <a:latin typeface="Arial" panose="020B0604020202020204" pitchFamily="34" charset="0"/>
              <a:cs typeface="Arial" panose="020B0604020202020204" pitchFamily="34" charset="0"/>
            </a:endParaRPr>
          </a:p>
          <a:p>
            <a:pPr marL="0" indent="0" algn="just">
              <a:buNone/>
            </a:pPr>
            <a:r>
              <a:rPr lang="tr-TR" sz="1400" dirty="0">
                <a:solidFill>
                  <a:srgbClr val="333333"/>
                </a:solidFill>
                <a:latin typeface="Arial" panose="020B0604020202020204" pitchFamily="34" charset="0"/>
                <a:cs typeface="Arial" panose="020B0604020202020204" pitchFamily="34" charset="0"/>
              </a:rPr>
              <a:t>21.yy.’da </a:t>
            </a:r>
            <a:r>
              <a:rPr lang="tr-TR" sz="1400" b="1" dirty="0">
                <a:solidFill>
                  <a:srgbClr val="333333"/>
                </a:solidFill>
                <a:latin typeface="Arial" panose="020B0604020202020204" pitchFamily="34" charset="0"/>
                <a:cs typeface="Arial" panose="020B0604020202020204" pitchFamily="34" charset="0"/>
              </a:rPr>
              <a:t>küresel düzeyde yönlendirici </a:t>
            </a:r>
            <a:r>
              <a:rPr lang="tr-TR" sz="1400" dirty="0">
                <a:solidFill>
                  <a:srgbClr val="333333"/>
                </a:solidFill>
                <a:latin typeface="Arial" panose="020B0604020202020204" pitchFamily="34" charset="0"/>
                <a:cs typeface="Arial" panose="020B0604020202020204" pitchFamily="34" charset="0"/>
              </a:rPr>
              <a:t>etkiler kazanmıştır. Davos Forum, Ant. Dip. Forum, Katar Expo-22, Barcelona Elektronik Fuarı, </a:t>
            </a:r>
            <a:r>
              <a:rPr lang="tr-TR" sz="1400" dirty="0" err="1">
                <a:solidFill>
                  <a:srgbClr val="333333"/>
                </a:solidFill>
                <a:latin typeface="Arial" panose="020B0604020202020204" pitchFamily="34" charset="0"/>
                <a:cs typeface="Arial" panose="020B0604020202020204" pitchFamily="34" charset="0"/>
              </a:rPr>
              <a:t>Growtech</a:t>
            </a:r>
            <a:r>
              <a:rPr lang="tr-TR" sz="1400" dirty="0">
                <a:solidFill>
                  <a:srgbClr val="333333"/>
                </a:solidFill>
                <a:latin typeface="Arial" panose="020B0604020202020204" pitchFamily="34" charset="0"/>
                <a:cs typeface="Arial" panose="020B0604020202020204" pitchFamily="34" charset="0"/>
              </a:rPr>
              <a:t>-Ant. Tekstil Makine-İst. bazı yakın örneklerdir. </a:t>
            </a:r>
          </a:p>
          <a:p>
            <a:pPr marL="0" indent="0" algn="just">
              <a:buNone/>
            </a:pPr>
            <a:endParaRPr lang="tr-TR" sz="1400" dirty="0">
              <a:solidFill>
                <a:srgbClr val="333333"/>
              </a:solidFill>
              <a:latin typeface="Arial" panose="020B0604020202020204" pitchFamily="34" charset="0"/>
              <a:cs typeface="Arial" panose="020B0604020202020204" pitchFamily="34" charset="0"/>
            </a:endParaRPr>
          </a:p>
          <a:p>
            <a:pPr marL="0" indent="0" algn="just">
              <a:buNone/>
            </a:pPr>
            <a:r>
              <a:rPr lang="tr-TR" sz="1400" dirty="0">
                <a:solidFill>
                  <a:srgbClr val="333333"/>
                </a:solidFill>
                <a:latin typeface="Arial" panose="020B0604020202020204" pitchFamily="34" charset="0"/>
                <a:cs typeface="Arial" panose="020B0604020202020204" pitchFamily="34" charset="0"/>
              </a:rPr>
              <a:t>			</a:t>
            </a:r>
          </a:p>
          <a:p>
            <a:pPr algn="l">
              <a:lnSpc>
                <a:spcPct val="200000"/>
              </a:lnSpc>
              <a:defRPr/>
            </a:pPr>
            <a:endParaRPr lang="tr-TR" altLang="tr-TR" sz="1400" b="1" dirty="0">
              <a:latin typeface="Arial" panose="020B0604020202020204" pitchFamily="34" charset="0"/>
              <a:cs typeface="Arial" panose="020B0604020202020204" pitchFamily="34" charset="0"/>
            </a:endParaRPr>
          </a:p>
        </p:txBody>
      </p:sp>
      <p:sp>
        <p:nvSpPr>
          <p:cNvPr id="4" name="Alt Bilgi Yer Tutucusu 3">
            <a:extLst>
              <a:ext uri="{FF2B5EF4-FFF2-40B4-BE49-F238E27FC236}">
                <a16:creationId xmlns:a16="http://schemas.microsoft.com/office/drawing/2014/main" id="{25AA9E20-358B-401B-8135-5FADAF7CDCA0}"/>
              </a:ext>
            </a:extLst>
          </p:cNvPr>
          <p:cNvSpPr>
            <a:spLocks noGrp="1"/>
          </p:cNvSpPr>
          <p:nvPr>
            <p:ph type="ftr" sz="quarter" idx="11"/>
          </p:nvPr>
        </p:nvSpPr>
        <p:spPr/>
        <p:txBody>
          <a:bodyPr/>
          <a:lstStyle/>
          <a:p>
            <a:r>
              <a:rPr lang="en-US"/>
              <a:t>TDM Institute-Ankara</a:t>
            </a:r>
          </a:p>
        </p:txBody>
      </p:sp>
    </p:spTree>
    <p:extLst>
      <p:ext uri="{BB962C8B-B14F-4D97-AF65-F5344CB8AC3E}">
        <p14:creationId xmlns:p14="http://schemas.microsoft.com/office/powerpoint/2010/main" val="333023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1131590"/>
            <a:ext cx="8856984" cy="3754874"/>
          </a:xfrm>
          <a:prstGeom prst="rect">
            <a:avLst/>
          </a:prstGeom>
        </p:spPr>
        <p:txBody>
          <a:bodyPr wrap="square">
            <a:spAutoFit/>
          </a:bodyPr>
          <a:lstStyle/>
          <a:p>
            <a:pPr algn="just"/>
            <a:r>
              <a:rPr lang="tr-TR" sz="1400" b="1" dirty="0">
                <a:solidFill>
                  <a:srgbClr val="333333"/>
                </a:solidFill>
                <a:latin typeface="Arial" panose="020B0604020202020204" pitchFamily="34" charset="0"/>
                <a:cs typeface="Arial" panose="020B0604020202020204" pitchFamily="34" charset="0"/>
              </a:rPr>
              <a:t>          1</a:t>
            </a:r>
            <a:r>
              <a:rPr lang="tr-TR" sz="1400" dirty="0">
                <a:solidFill>
                  <a:srgbClr val="333333"/>
                </a:solidFill>
                <a:latin typeface="Arial" panose="020B0604020202020204" pitchFamily="34" charset="0"/>
                <a:cs typeface="Arial" panose="020B0604020202020204" pitchFamily="34" charset="0"/>
              </a:rPr>
              <a:t>.Diplomatik-Politik Organizasyonlar	</a:t>
            </a:r>
            <a:r>
              <a:rPr lang="tr-TR" sz="1400" b="1" dirty="0">
                <a:solidFill>
                  <a:srgbClr val="333333"/>
                </a:solidFill>
                <a:latin typeface="Arial" panose="020B0604020202020204" pitchFamily="34" charset="0"/>
                <a:cs typeface="Arial" panose="020B0604020202020204" pitchFamily="34" charset="0"/>
              </a:rPr>
              <a:t>2</a:t>
            </a:r>
            <a:r>
              <a:rPr lang="tr-TR" sz="1400" dirty="0">
                <a:solidFill>
                  <a:srgbClr val="333333"/>
                </a:solidFill>
                <a:latin typeface="Arial" panose="020B0604020202020204" pitchFamily="34" charset="0"/>
                <a:cs typeface="Arial" panose="020B0604020202020204" pitchFamily="34" charset="0"/>
              </a:rPr>
              <a:t>.Kültür-Müzik, Spor-Eğlence Organizasyonları  </a:t>
            </a:r>
          </a:p>
          <a:p>
            <a:pPr algn="just"/>
            <a:r>
              <a:rPr lang="tr-TR" sz="1400" b="1" dirty="0">
                <a:solidFill>
                  <a:srgbClr val="333333"/>
                </a:solidFill>
                <a:latin typeface="Arial" panose="020B0604020202020204" pitchFamily="34" charset="0"/>
                <a:cs typeface="Arial" panose="020B0604020202020204" pitchFamily="34" charset="0"/>
              </a:rPr>
              <a:t>          3</a:t>
            </a:r>
            <a:r>
              <a:rPr lang="tr-TR" sz="1400" dirty="0">
                <a:solidFill>
                  <a:srgbClr val="333333"/>
                </a:solidFill>
                <a:latin typeface="Arial" panose="020B0604020202020204" pitchFamily="34" charset="0"/>
                <a:cs typeface="Arial" panose="020B0604020202020204" pitchFamily="34" charset="0"/>
              </a:rPr>
              <a:t>.Bilimsel kongre, Endüstriyel-</a:t>
            </a:r>
            <a:r>
              <a:rPr lang="tr-TR" sz="1400" dirty="0" err="1">
                <a:solidFill>
                  <a:srgbClr val="333333"/>
                </a:solidFill>
                <a:latin typeface="Arial" panose="020B0604020202020204" pitchFamily="34" charset="0"/>
                <a:cs typeface="Arial" panose="020B0604020202020204" pitchFamily="34" charset="0"/>
              </a:rPr>
              <a:t>Sektörel</a:t>
            </a:r>
            <a:r>
              <a:rPr lang="tr-TR" sz="1400" dirty="0">
                <a:solidFill>
                  <a:srgbClr val="333333"/>
                </a:solidFill>
                <a:latin typeface="Arial" panose="020B0604020202020204" pitchFamily="34" charset="0"/>
                <a:cs typeface="Arial" panose="020B0604020202020204" pitchFamily="34" charset="0"/>
              </a:rPr>
              <a:t> fuarlar 	</a:t>
            </a:r>
            <a:r>
              <a:rPr lang="tr-TR" sz="1400" b="1" dirty="0">
                <a:solidFill>
                  <a:srgbClr val="333333"/>
                </a:solidFill>
                <a:latin typeface="Arial" panose="020B0604020202020204" pitchFamily="34" charset="0"/>
                <a:cs typeface="Arial" panose="020B0604020202020204" pitchFamily="34" charset="0"/>
              </a:rPr>
              <a:t>4</a:t>
            </a:r>
            <a:r>
              <a:rPr lang="tr-TR" sz="1400" dirty="0">
                <a:solidFill>
                  <a:srgbClr val="333333"/>
                </a:solidFill>
                <a:latin typeface="Arial" panose="020B0604020202020204" pitchFamily="34" charset="0"/>
                <a:cs typeface="Arial" panose="020B0604020202020204" pitchFamily="34" charset="0"/>
              </a:rPr>
              <a:t>.Özel Organizasyonlar </a:t>
            </a:r>
          </a:p>
          <a:p>
            <a:pPr marL="0" indent="0">
              <a:buNone/>
            </a:pPr>
            <a:endParaRPr lang="tr-TR" sz="1400" dirty="0">
              <a:solidFill>
                <a:srgbClr val="333333"/>
              </a:solidFill>
              <a:latin typeface="Arial" panose="020B0604020202020204" pitchFamily="34" charset="0"/>
              <a:cs typeface="Arial" panose="020B0604020202020204" pitchFamily="34" charset="0"/>
            </a:endParaRPr>
          </a:p>
          <a:p>
            <a:pPr marL="0" indent="0">
              <a:buNone/>
            </a:pPr>
            <a:r>
              <a:rPr lang="tr-TR" sz="1400" b="1" dirty="0">
                <a:solidFill>
                  <a:srgbClr val="333333"/>
                </a:solidFill>
                <a:latin typeface="Arial" panose="020B0604020202020204" pitchFamily="34" charset="0"/>
                <a:cs typeface="Arial" panose="020B0604020202020204" pitchFamily="34" charset="0"/>
              </a:rPr>
              <a:t>			Organizasyonların Özellikleri</a:t>
            </a:r>
          </a:p>
          <a:p>
            <a:endParaRPr lang="tr-TR" sz="1400" dirty="0">
              <a:solidFill>
                <a:srgbClr val="333333"/>
              </a:solidFill>
              <a:latin typeface="Arial" panose="020B0604020202020204" pitchFamily="34" charset="0"/>
              <a:cs typeface="Arial" panose="020B0604020202020204" pitchFamily="34" charset="0"/>
            </a:endParaRPr>
          </a:p>
          <a:p>
            <a:pPr>
              <a:buFontTx/>
              <a:buChar char="-"/>
            </a:pPr>
            <a:r>
              <a:rPr lang="tr-TR" sz="1400" dirty="0">
                <a:solidFill>
                  <a:srgbClr val="333333"/>
                </a:solidFill>
                <a:latin typeface="Arial" panose="020B0604020202020204" pitchFamily="34" charset="0"/>
                <a:cs typeface="Arial" panose="020B0604020202020204" pitchFamily="34" charset="0"/>
              </a:rPr>
              <a:t>Organizasyon bir hizmet faaliyetidir, </a:t>
            </a:r>
            <a:r>
              <a:rPr lang="tr-TR" sz="1400" b="1" dirty="0">
                <a:solidFill>
                  <a:srgbClr val="333333"/>
                </a:solidFill>
                <a:latin typeface="Arial" panose="020B0604020202020204" pitchFamily="34" charset="0"/>
                <a:cs typeface="Arial" panose="020B0604020202020204" pitchFamily="34" charset="0"/>
              </a:rPr>
              <a:t>Tasarım, Planlama, Bütçeleme, Kadrolama, Uygulama, Geri bildirim </a:t>
            </a:r>
            <a:r>
              <a:rPr lang="tr-TR" sz="1400" dirty="0">
                <a:solidFill>
                  <a:srgbClr val="333333"/>
                </a:solidFill>
                <a:latin typeface="Arial" panose="020B0604020202020204" pitchFamily="34" charset="0"/>
                <a:cs typeface="Arial" panose="020B0604020202020204" pitchFamily="34" charset="0"/>
              </a:rPr>
              <a:t>gibi</a:t>
            </a:r>
            <a:r>
              <a:rPr lang="tr-TR" sz="1400" b="1" dirty="0">
                <a:solidFill>
                  <a:srgbClr val="333333"/>
                </a:solidFill>
                <a:latin typeface="Arial" panose="020B0604020202020204" pitchFamily="34" charset="0"/>
                <a:cs typeface="Arial" panose="020B0604020202020204" pitchFamily="34" charset="0"/>
              </a:rPr>
              <a:t> </a:t>
            </a:r>
            <a:r>
              <a:rPr lang="tr-TR" sz="1400" dirty="0">
                <a:solidFill>
                  <a:srgbClr val="333333"/>
                </a:solidFill>
                <a:latin typeface="Arial" panose="020B0604020202020204" pitchFamily="34" charset="0"/>
                <a:cs typeface="Arial" panose="020B0604020202020204" pitchFamily="34" charset="0"/>
              </a:rPr>
              <a:t>altı aşamada gerçekleşir. «Organizatörlük» özel nitelikler gerektiren bir meslektir.  </a:t>
            </a:r>
          </a:p>
          <a:p>
            <a:pPr>
              <a:buFontTx/>
              <a:buChar char="-"/>
            </a:pPr>
            <a:endParaRPr lang="tr-TR" sz="1400" dirty="0">
              <a:solidFill>
                <a:srgbClr val="333333"/>
              </a:solidFill>
              <a:latin typeface="Arial" panose="020B0604020202020204" pitchFamily="34" charset="0"/>
              <a:cs typeface="Arial" panose="020B0604020202020204" pitchFamily="34" charset="0"/>
            </a:endParaRPr>
          </a:p>
          <a:p>
            <a:pPr>
              <a:buFontTx/>
              <a:buChar char="-"/>
            </a:pPr>
            <a:r>
              <a:rPr lang="tr-TR" sz="1400" dirty="0">
                <a:solidFill>
                  <a:srgbClr val="333333"/>
                </a:solidFill>
                <a:latin typeface="Arial" panose="020B0604020202020204" pitchFamily="34" charset="0"/>
                <a:cs typeface="Arial" panose="020B0604020202020204" pitchFamily="34" charset="0"/>
              </a:rPr>
              <a:t> Organizasyonların </a:t>
            </a:r>
            <a:r>
              <a:rPr lang="tr-TR" sz="1400" b="1" dirty="0">
                <a:solidFill>
                  <a:srgbClr val="333333"/>
                </a:solidFill>
                <a:latin typeface="Arial" panose="020B0604020202020204" pitchFamily="34" charset="0"/>
                <a:cs typeface="Arial" panose="020B0604020202020204" pitchFamily="34" charset="0"/>
              </a:rPr>
              <a:t>Zaman Faydası</a:t>
            </a:r>
            <a:r>
              <a:rPr lang="tr-TR" sz="1400" dirty="0">
                <a:solidFill>
                  <a:srgbClr val="333333"/>
                </a:solidFill>
                <a:latin typeface="Arial" panose="020B0604020202020204" pitchFamily="34" charset="0"/>
                <a:cs typeface="Arial" panose="020B0604020202020204" pitchFamily="34" charset="0"/>
              </a:rPr>
              <a:t>, </a:t>
            </a:r>
            <a:r>
              <a:rPr lang="tr-TR" sz="1400" b="1" dirty="0">
                <a:solidFill>
                  <a:srgbClr val="333333"/>
                </a:solidFill>
                <a:latin typeface="Arial" panose="020B0604020202020204" pitchFamily="34" charset="0"/>
                <a:cs typeface="Arial" panose="020B0604020202020204" pitchFamily="34" charset="0"/>
              </a:rPr>
              <a:t>Yer Faydası </a:t>
            </a:r>
            <a:r>
              <a:rPr lang="tr-TR" sz="1400" dirty="0">
                <a:solidFill>
                  <a:srgbClr val="333333"/>
                </a:solidFill>
                <a:latin typeface="Arial" panose="020B0604020202020204" pitchFamily="34" charset="0"/>
                <a:cs typeface="Arial" panose="020B0604020202020204" pitchFamily="34" charset="0"/>
              </a:rPr>
              <a:t>ve </a:t>
            </a:r>
            <a:r>
              <a:rPr lang="tr-TR" sz="1400" b="1" dirty="0">
                <a:solidFill>
                  <a:srgbClr val="333333"/>
                </a:solidFill>
                <a:latin typeface="Arial" panose="020B0604020202020204" pitchFamily="34" charset="0"/>
                <a:cs typeface="Arial" panose="020B0604020202020204" pitchFamily="34" charset="0"/>
              </a:rPr>
              <a:t>Kalıt</a:t>
            </a:r>
            <a:r>
              <a:rPr lang="tr-TR" sz="1400" dirty="0">
                <a:solidFill>
                  <a:srgbClr val="333333"/>
                </a:solidFill>
                <a:latin typeface="Arial" panose="020B0604020202020204" pitchFamily="34" charset="0"/>
                <a:cs typeface="Arial" panose="020B0604020202020204" pitchFamily="34" charset="0"/>
              </a:rPr>
              <a:t> </a:t>
            </a:r>
            <a:r>
              <a:rPr lang="tr-TR" sz="1400" b="1" dirty="0">
                <a:solidFill>
                  <a:srgbClr val="333333"/>
                </a:solidFill>
                <a:latin typeface="Arial" panose="020B0604020202020204" pitchFamily="34" charset="0"/>
                <a:cs typeface="Arial" panose="020B0604020202020204" pitchFamily="34" charset="0"/>
              </a:rPr>
              <a:t>Faydası (miras-tortu-</a:t>
            </a:r>
            <a:r>
              <a:rPr lang="tr-TR" sz="1400" b="1" dirty="0" err="1">
                <a:solidFill>
                  <a:srgbClr val="333333"/>
                </a:solidFill>
                <a:latin typeface="Arial" panose="020B0604020202020204" pitchFamily="34" charset="0"/>
                <a:cs typeface="Arial" panose="020B0604020202020204" pitchFamily="34" charset="0"/>
              </a:rPr>
              <a:t>legacy</a:t>
            </a:r>
            <a:r>
              <a:rPr lang="tr-TR" sz="1400" b="1" dirty="0">
                <a:solidFill>
                  <a:srgbClr val="333333"/>
                </a:solidFill>
                <a:latin typeface="Arial" panose="020B0604020202020204" pitchFamily="34" charset="0"/>
                <a:cs typeface="Arial" panose="020B0604020202020204" pitchFamily="34" charset="0"/>
              </a:rPr>
              <a:t>) </a:t>
            </a:r>
            <a:r>
              <a:rPr lang="tr-TR" sz="1400" dirty="0">
                <a:solidFill>
                  <a:srgbClr val="333333"/>
                </a:solidFill>
                <a:latin typeface="Arial" panose="020B0604020202020204" pitchFamily="34" charset="0"/>
                <a:cs typeface="Arial" panose="020B0604020202020204" pitchFamily="34" charset="0"/>
              </a:rPr>
              <a:t>vardır. Kısa veya uzun evreli, doğrudan veya dolaylı etkileri, organizasyonların «Kalıt Faydasını» oluşturur.</a:t>
            </a:r>
          </a:p>
          <a:p>
            <a:pPr>
              <a:buFontTx/>
              <a:buChar char="-"/>
            </a:pPr>
            <a:endParaRPr lang="tr-TR" sz="1400" dirty="0">
              <a:solidFill>
                <a:srgbClr val="333333"/>
              </a:solidFill>
              <a:latin typeface="Arial" panose="020B0604020202020204" pitchFamily="34" charset="0"/>
              <a:cs typeface="Arial" panose="020B0604020202020204" pitchFamily="34" charset="0"/>
            </a:endParaRPr>
          </a:p>
          <a:p>
            <a:pPr>
              <a:buFontTx/>
              <a:buChar char="-"/>
            </a:pPr>
            <a:r>
              <a:rPr lang="tr-TR" sz="1400" dirty="0">
                <a:solidFill>
                  <a:srgbClr val="333333"/>
                </a:solidFill>
                <a:latin typeface="Arial" panose="020B0604020202020204" pitchFamily="34" charset="0"/>
                <a:cs typeface="Arial" panose="020B0604020202020204" pitchFamily="34" charset="0"/>
              </a:rPr>
              <a:t>Organizasyonların mirasını (arı sütü gibi) elde etmek ve onu ekonomik-politik faydaya dönüştürmek </a:t>
            </a:r>
            <a:r>
              <a:rPr lang="tr-TR" sz="1400" b="1" dirty="0">
                <a:solidFill>
                  <a:srgbClr val="333333"/>
                </a:solidFill>
                <a:latin typeface="Arial" panose="020B0604020202020204" pitchFamily="34" charset="0"/>
                <a:cs typeface="Arial" panose="020B0604020202020204" pitchFamily="34" charset="0"/>
              </a:rPr>
              <a:t>uzmanlık ve kamu ile işbirliği </a:t>
            </a:r>
            <a:r>
              <a:rPr lang="tr-TR" sz="1400" dirty="0">
                <a:solidFill>
                  <a:srgbClr val="333333"/>
                </a:solidFill>
                <a:latin typeface="Arial" panose="020B0604020202020204" pitchFamily="34" charset="0"/>
                <a:cs typeface="Arial" panose="020B0604020202020204" pitchFamily="34" charset="0"/>
              </a:rPr>
              <a:t>gerektirir.</a:t>
            </a:r>
          </a:p>
          <a:p>
            <a:pPr>
              <a:buFontTx/>
              <a:buChar char="-"/>
            </a:pPr>
            <a:endParaRPr lang="tr-TR" sz="1400" dirty="0">
              <a:solidFill>
                <a:srgbClr val="333333"/>
              </a:solidFill>
              <a:latin typeface="Arial" panose="020B0604020202020204" pitchFamily="34" charset="0"/>
              <a:cs typeface="Arial" panose="020B0604020202020204" pitchFamily="34" charset="0"/>
            </a:endParaRPr>
          </a:p>
          <a:p>
            <a:pPr>
              <a:buFontTx/>
              <a:buChar char="-"/>
            </a:pPr>
            <a:r>
              <a:rPr lang="tr-TR" sz="1400" dirty="0">
                <a:solidFill>
                  <a:srgbClr val="333333"/>
                </a:solidFill>
                <a:latin typeface="Arial" panose="020B0604020202020204" pitchFamily="34" charset="0"/>
                <a:cs typeface="Arial" panose="020B0604020202020204" pitchFamily="34" charset="0"/>
              </a:rPr>
              <a:t>Organizasyon sabit değildir </a:t>
            </a:r>
            <a:r>
              <a:rPr lang="tr-TR" sz="1400" b="1" dirty="0">
                <a:solidFill>
                  <a:srgbClr val="333333"/>
                </a:solidFill>
                <a:latin typeface="Arial" panose="020B0604020202020204" pitchFamily="34" charset="0"/>
                <a:cs typeface="Arial" panose="020B0604020202020204" pitchFamily="34" charset="0"/>
              </a:rPr>
              <a:t>taşınabilir</a:t>
            </a:r>
            <a:r>
              <a:rPr lang="tr-TR" sz="1400" dirty="0">
                <a:solidFill>
                  <a:srgbClr val="333333"/>
                </a:solidFill>
                <a:latin typeface="Arial" panose="020B0604020202020204" pitchFamily="34" charset="0"/>
                <a:cs typeface="Arial" panose="020B0604020202020204" pitchFamily="34" charset="0"/>
              </a:rPr>
              <a:t>. </a:t>
            </a:r>
            <a:r>
              <a:rPr lang="tr-TR" sz="1400" b="1" dirty="0">
                <a:solidFill>
                  <a:srgbClr val="333333"/>
                </a:solidFill>
                <a:latin typeface="Arial" panose="020B0604020202020204" pitchFamily="34" charset="0"/>
                <a:cs typeface="Arial" panose="020B0604020202020204" pitchFamily="34" charset="0"/>
              </a:rPr>
              <a:t>Zamanı, kapsamı ve boyutları </a:t>
            </a:r>
            <a:r>
              <a:rPr lang="tr-TR" sz="1400" dirty="0">
                <a:solidFill>
                  <a:srgbClr val="333333"/>
                </a:solidFill>
                <a:latin typeface="Arial" panose="020B0604020202020204" pitchFamily="34" charset="0"/>
                <a:cs typeface="Arial" panose="020B0604020202020204" pitchFamily="34" charset="0"/>
              </a:rPr>
              <a:t>değiştirilebilir. </a:t>
            </a:r>
          </a:p>
          <a:p>
            <a:endParaRPr lang="tr-TR" sz="1400" dirty="0">
              <a:solidFill>
                <a:srgbClr val="333333"/>
              </a:solidFill>
              <a:latin typeface="Arial" panose="020B0604020202020204" pitchFamily="34" charset="0"/>
              <a:cs typeface="Arial" panose="020B0604020202020204" pitchFamily="34" charset="0"/>
            </a:endParaRPr>
          </a:p>
          <a:p>
            <a:pPr>
              <a:buFontTx/>
              <a:buChar char="-"/>
            </a:pPr>
            <a:r>
              <a:rPr lang="tr-TR" sz="1400" dirty="0">
                <a:solidFill>
                  <a:srgbClr val="333333"/>
                </a:solidFill>
                <a:latin typeface="Arial" panose="020B0604020202020204" pitchFamily="34" charset="0"/>
                <a:cs typeface="Arial" panose="020B0604020202020204" pitchFamily="34" charset="0"/>
              </a:rPr>
              <a:t> Sistem teorisi bağlamında; </a:t>
            </a:r>
            <a:r>
              <a:rPr lang="tr-TR" sz="1400" b="1" dirty="0">
                <a:solidFill>
                  <a:srgbClr val="333333"/>
                </a:solidFill>
                <a:latin typeface="Arial" panose="020B0604020202020204" pitchFamily="34" charset="0"/>
                <a:cs typeface="Arial" panose="020B0604020202020204" pitchFamily="34" charset="0"/>
              </a:rPr>
              <a:t>Merkez</a:t>
            </a:r>
            <a:r>
              <a:rPr lang="tr-TR" sz="1400" dirty="0">
                <a:solidFill>
                  <a:srgbClr val="333333"/>
                </a:solidFill>
                <a:latin typeface="Arial" panose="020B0604020202020204" pitchFamily="34" charset="0"/>
                <a:cs typeface="Arial" panose="020B0604020202020204" pitchFamily="34" charset="0"/>
              </a:rPr>
              <a:t> Unsurları – </a:t>
            </a:r>
            <a:r>
              <a:rPr lang="tr-TR" sz="1400" b="1" dirty="0">
                <a:solidFill>
                  <a:srgbClr val="333333"/>
                </a:solidFill>
                <a:latin typeface="Arial" panose="020B0604020202020204" pitchFamily="34" charset="0"/>
                <a:cs typeface="Arial" panose="020B0604020202020204" pitchFamily="34" charset="0"/>
              </a:rPr>
              <a:t>Destek</a:t>
            </a:r>
            <a:r>
              <a:rPr lang="tr-TR" sz="1400" dirty="0">
                <a:solidFill>
                  <a:srgbClr val="333333"/>
                </a:solidFill>
                <a:latin typeface="Arial" panose="020B0604020202020204" pitchFamily="34" charset="0"/>
                <a:cs typeface="Arial" panose="020B0604020202020204" pitchFamily="34" charset="0"/>
              </a:rPr>
              <a:t> Unsurları ve </a:t>
            </a:r>
            <a:r>
              <a:rPr lang="tr-TR" sz="1400" b="1" dirty="0">
                <a:solidFill>
                  <a:srgbClr val="333333"/>
                </a:solidFill>
                <a:latin typeface="Arial" panose="020B0604020202020204" pitchFamily="34" charset="0"/>
                <a:cs typeface="Arial" panose="020B0604020202020204" pitchFamily="34" charset="0"/>
              </a:rPr>
              <a:t>Yardımcı</a:t>
            </a:r>
            <a:r>
              <a:rPr lang="tr-TR" sz="1400" dirty="0">
                <a:solidFill>
                  <a:srgbClr val="333333"/>
                </a:solidFill>
                <a:latin typeface="Arial" panose="020B0604020202020204" pitchFamily="34" charset="0"/>
                <a:cs typeface="Arial" panose="020B0604020202020204" pitchFamily="34" charset="0"/>
              </a:rPr>
              <a:t> Unsurları bulunur. </a:t>
            </a:r>
            <a:endParaRPr lang="tr-TR" sz="1400" dirty="0"/>
          </a:p>
        </p:txBody>
      </p:sp>
      <p:sp>
        <p:nvSpPr>
          <p:cNvPr id="5" name="Title 1"/>
          <p:cNvSpPr>
            <a:spLocks noGrp="1"/>
          </p:cNvSpPr>
          <p:nvPr>
            <p:ph type="title"/>
          </p:nvPr>
        </p:nvSpPr>
        <p:spPr>
          <a:xfrm>
            <a:off x="107504" y="699542"/>
            <a:ext cx="8229600" cy="432048"/>
          </a:xfrm>
        </p:spPr>
        <p:txBody>
          <a:bodyPr>
            <a:normAutofit/>
          </a:bodyPr>
          <a:lstStyle/>
          <a:p>
            <a:r>
              <a:rPr lang="tr-TR" sz="2000" b="1" dirty="0">
                <a:solidFill>
                  <a:srgbClr val="333333"/>
                </a:solidFill>
                <a:latin typeface="Arial" panose="020B0604020202020204" pitchFamily="34" charset="0"/>
                <a:cs typeface="Arial" panose="020B0604020202020204" pitchFamily="34" charset="0"/>
              </a:rPr>
              <a:t>Organizasyonlar Dört Temaya Ayrılır</a:t>
            </a:r>
            <a:endParaRPr lang="en-US" sz="2000" b="1" dirty="0">
              <a:solidFill>
                <a:srgbClr val="FF0000"/>
              </a:solidFill>
            </a:endParaRPr>
          </a:p>
        </p:txBody>
      </p:sp>
      <p:sp>
        <p:nvSpPr>
          <p:cNvPr id="2" name="Alt Bilgi Yer Tutucusu 1">
            <a:extLst>
              <a:ext uri="{FF2B5EF4-FFF2-40B4-BE49-F238E27FC236}">
                <a16:creationId xmlns:a16="http://schemas.microsoft.com/office/drawing/2014/main" id="{BBBCB078-29A9-4C42-8A0C-C807CA70CCBF}"/>
              </a:ext>
            </a:extLst>
          </p:cNvPr>
          <p:cNvSpPr>
            <a:spLocks noGrp="1"/>
          </p:cNvSpPr>
          <p:nvPr>
            <p:ph type="ftr" sz="quarter" idx="11"/>
          </p:nvPr>
        </p:nvSpPr>
        <p:spPr/>
        <p:txBody>
          <a:bodyPr/>
          <a:lstStyle/>
          <a:p>
            <a:r>
              <a:rPr lang="en-US"/>
              <a:t>TDM Institute-Ankara</a:t>
            </a:r>
          </a:p>
        </p:txBody>
      </p:sp>
    </p:spTree>
    <p:extLst>
      <p:ext uri="{BB962C8B-B14F-4D97-AF65-F5344CB8AC3E}">
        <p14:creationId xmlns:p14="http://schemas.microsoft.com/office/powerpoint/2010/main" val="3330234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1560" y="843558"/>
            <a:ext cx="7390636" cy="504056"/>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000" b="1" dirty="0">
                <a:latin typeface="Arial" panose="020B0604020202020204" pitchFamily="34" charset="0"/>
                <a:cs typeface="Arial" panose="020B0604020202020204" pitchFamily="34" charset="0"/>
              </a:rPr>
              <a:t>Uluslararası Fuarcılık Sisteminin Unsurları</a:t>
            </a:r>
          </a:p>
          <a:p>
            <a:r>
              <a:rPr lang="tr-TR" sz="800" dirty="0">
                <a:latin typeface="Arial" panose="020B0604020202020204" pitchFamily="34" charset="0"/>
                <a:cs typeface="Arial" panose="020B0604020202020204" pitchFamily="34" charset="0"/>
              </a:rPr>
              <a:t>(</a:t>
            </a:r>
            <a:r>
              <a:rPr lang="tr-TR" sz="800" dirty="0" err="1">
                <a:latin typeface="Arial" panose="020B0604020202020204" pitchFamily="34" charset="0"/>
                <a:cs typeface="Arial" panose="020B0604020202020204" pitchFamily="34" charset="0"/>
              </a:rPr>
              <a:t>Özdaşlı</a:t>
            </a:r>
            <a:r>
              <a:rPr lang="tr-TR" sz="800" dirty="0">
                <a:latin typeface="Arial" panose="020B0604020202020204" pitchFamily="34" charset="0"/>
                <a:cs typeface="Arial" panose="020B0604020202020204" pitchFamily="34" charset="0"/>
              </a:rPr>
              <a:t>, K. 2020)</a:t>
            </a:r>
            <a:endParaRPr lang="en-US" sz="800" dirty="0">
              <a:latin typeface="Arial" panose="020B0604020202020204" pitchFamily="34" charset="0"/>
              <a:cs typeface="Arial" panose="020B0604020202020204" pitchFamily="34"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419622"/>
            <a:ext cx="4824536" cy="3723878"/>
          </a:xfrm>
          <a:prstGeom prst="rect">
            <a:avLst/>
          </a:prstGeom>
          <a:noFill/>
          <a:ln>
            <a:noFill/>
          </a:ln>
        </p:spPr>
      </p:pic>
      <p:sp>
        <p:nvSpPr>
          <p:cNvPr id="2" name="Alt Bilgi Yer Tutucusu 1">
            <a:extLst>
              <a:ext uri="{FF2B5EF4-FFF2-40B4-BE49-F238E27FC236}">
                <a16:creationId xmlns:a16="http://schemas.microsoft.com/office/drawing/2014/main" id="{E6707689-5EEB-4836-AC67-83A85746FE01}"/>
              </a:ext>
            </a:extLst>
          </p:cNvPr>
          <p:cNvSpPr>
            <a:spLocks noGrp="1"/>
          </p:cNvSpPr>
          <p:nvPr>
            <p:ph type="ftr" sz="quarter" idx="11"/>
          </p:nvPr>
        </p:nvSpPr>
        <p:spPr/>
        <p:txBody>
          <a:bodyPr/>
          <a:lstStyle/>
          <a:p>
            <a:r>
              <a:rPr lang="en-US"/>
              <a:t>TDM Institute-Ankara</a:t>
            </a:r>
          </a:p>
        </p:txBody>
      </p:sp>
    </p:spTree>
    <p:extLst>
      <p:ext uri="{BB962C8B-B14F-4D97-AF65-F5344CB8AC3E}">
        <p14:creationId xmlns:p14="http://schemas.microsoft.com/office/powerpoint/2010/main" val="267749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B05E5E-5FCD-4E1B-9CCB-D4195AB6A88F}"/>
              </a:ext>
            </a:extLst>
          </p:cNvPr>
          <p:cNvSpPr>
            <a:spLocks noGrp="1"/>
          </p:cNvSpPr>
          <p:nvPr>
            <p:ph type="title"/>
          </p:nvPr>
        </p:nvSpPr>
        <p:spPr>
          <a:xfrm>
            <a:off x="457200" y="627534"/>
            <a:ext cx="8229600" cy="576064"/>
          </a:xfrm>
        </p:spPr>
        <p:txBody>
          <a:bodyPr>
            <a:normAutofit/>
          </a:bodyPr>
          <a:lstStyle/>
          <a:p>
            <a:r>
              <a:rPr lang="tr-TR" sz="2000" b="1" dirty="0">
                <a:solidFill>
                  <a:srgbClr val="333333"/>
                </a:solidFill>
                <a:latin typeface="Arial" panose="020B0604020202020204" pitchFamily="34" charset="0"/>
                <a:cs typeface="Arial" panose="020B0604020202020204" pitchFamily="34" charset="0"/>
              </a:rPr>
              <a:t>Fuarların Gelişimi</a:t>
            </a:r>
            <a:endParaRPr lang="tr-TR" sz="2000" dirty="0"/>
          </a:p>
        </p:txBody>
      </p:sp>
      <p:sp>
        <p:nvSpPr>
          <p:cNvPr id="3" name="İçerik Yer Tutucusu 2">
            <a:extLst>
              <a:ext uri="{FF2B5EF4-FFF2-40B4-BE49-F238E27FC236}">
                <a16:creationId xmlns:a16="http://schemas.microsoft.com/office/drawing/2014/main" id="{4B795CB1-5117-428B-89CF-17C8DFF55CB4}"/>
              </a:ext>
            </a:extLst>
          </p:cNvPr>
          <p:cNvSpPr>
            <a:spLocks noGrp="1"/>
          </p:cNvSpPr>
          <p:nvPr>
            <p:ph idx="1"/>
          </p:nvPr>
        </p:nvSpPr>
        <p:spPr>
          <a:xfrm>
            <a:off x="457200" y="1203598"/>
            <a:ext cx="8291264" cy="3744415"/>
          </a:xfrm>
        </p:spPr>
        <p:txBody>
          <a:bodyPr>
            <a:normAutofit/>
          </a:bodyPr>
          <a:lstStyle/>
          <a:p>
            <a:pPr marL="0" indent="0" algn="just">
              <a:buNone/>
            </a:pPr>
            <a:endParaRPr lang="tr-TR" sz="1400" dirty="0">
              <a:latin typeface="Arial" panose="020B0604020202020204" pitchFamily="34" charset="0"/>
              <a:cs typeface="Arial" panose="020B0604020202020204" pitchFamily="34" charset="0"/>
            </a:endParaRPr>
          </a:p>
          <a:p>
            <a:pPr marL="0" indent="0" algn="just">
              <a:buNone/>
            </a:pPr>
            <a:r>
              <a:rPr lang="tr-TR" sz="1400" dirty="0">
                <a:latin typeface="Arial" panose="020B0604020202020204" pitchFamily="34" charset="0"/>
                <a:cs typeface="Arial" panose="020B0604020202020204" pitchFamily="34" charset="0"/>
              </a:rPr>
              <a:t>Avrupa’da Fuar kavramı, (</a:t>
            </a:r>
            <a:r>
              <a:rPr lang="tr-TR" sz="1400" dirty="0" err="1">
                <a:latin typeface="Arial" panose="020B0604020202020204" pitchFamily="34" charset="0"/>
                <a:cs typeface="Arial" panose="020B0604020202020204" pitchFamily="34" charset="0"/>
              </a:rPr>
              <a:t>feria</a:t>
            </a:r>
            <a:r>
              <a:rPr lang="tr-TR" sz="1400" dirty="0">
                <a:latin typeface="Arial" panose="020B0604020202020204" pitchFamily="34" charset="0"/>
                <a:cs typeface="Arial" panose="020B0604020202020204" pitchFamily="34" charset="0"/>
              </a:rPr>
              <a:t>-sevinç günü) kelimesinden Orta Çağ’da doğan F</a:t>
            </a:r>
            <a:r>
              <a:rPr lang="tr-TR" sz="1400" b="1" dirty="0">
                <a:latin typeface="Arial" panose="020B0604020202020204" pitchFamily="34" charset="0"/>
                <a:cs typeface="Arial" panose="020B0604020202020204" pitchFamily="34" charset="0"/>
              </a:rPr>
              <a:t>estivallerden</a:t>
            </a:r>
            <a:r>
              <a:rPr lang="tr-TR" sz="1400" dirty="0">
                <a:latin typeface="Arial" panose="020B0604020202020204" pitchFamily="34" charset="0"/>
                <a:cs typeface="Arial" panose="020B0604020202020204" pitchFamily="34" charset="0"/>
              </a:rPr>
              <a:t> gelişmiştir.</a:t>
            </a:r>
          </a:p>
          <a:p>
            <a:pPr marL="0" indent="0" algn="just">
              <a:buNone/>
            </a:pPr>
            <a:endParaRPr lang="tr-TR" sz="1400" dirty="0">
              <a:latin typeface="Arial" panose="020B0604020202020204" pitchFamily="34" charset="0"/>
              <a:cs typeface="Arial" panose="020B0604020202020204" pitchFamily="34" charset="0"/>
            </a:endParaRPr>
          </a:p>
          <a:p>
            <a:pPr marL="0" indent="0" algn="just">
              <a:buNone/>
            </a:pPr>
            <a:r>
              <a:rPr lang="tr-TR" sz="1400" dirty="0">
                <a:latin typeface="Arial" panose="020B0604020202020204" pitchFamily="34" charset="0"/>
                <a:cs typeface="Arial" panose="020B0604020202020204" pitchFamily="34" charset="0"/>
              </a:rPr>
              <a:t>Orta Asya’da </a:t>
            </a:r>
            <a:r>
              <a:rPr lang="tr-TR" sz="1400" b="1" dirty="0">
                <a:latin typeface="Arial" panose="020B0604020202020204" pitchFamily="34" charset="0"/>
                <a:cs typeface="Arial" panose="020B0604020202020204" pitchFamily="34" charset="0"/>
              </a:rPr>
              <a:t>Semerkant</a:t>
            </a:r>
            <a:r>
              <a:rPr lang="tr-TR" sz="1400" dirty="0">
                <a:latin typeface="Arial" panose="020B0604020202020204" pitchFamily="34" charset="0"/>
                <a:cs typeface="Arial" panose="020B0604020202020204" pitchFamily="34" charset="0"/>
              </a:rPr>
              <a:t> ve </a:t>
            </a:r>
            <a:r>
              <a:rPr lang="tr-TR" sz="1400" b="1" dirty="0">
                <a:latin typeface="Arial" panose="020B0604020202020204" pitchFamily="34" charset="0"/>
                <a:cs typeface="Arial" panose="020B0604020202020204" pitchFamily="34" charset="0"/>
              </a:rPr>
              <a:t>Buhara</a:t>
            </a:r>
            <a:r>
              <a:rPr lang="tr-TR" sz="1400" dirty="0">
                <a:latin typeface="Arial" panose="020B0604020202020204" pitchFamily="34" charset="0"/>
                <a:cs typeface="Arial" panose="020B0604020202020204" pitchFamily="34" charset="0"/>
              </a:rPr>
              <a:t>’da kervan konaklama günlerinde benzer formatta «</a:t>
            </a:r>
            <a:r>
              <a:rPr lang="tr-TR" sz="1400" dirty="0" err="1">
                <a:latin typeface="Arial" panose="020B0604020202020204" pitchFamily="34" charset="0"/>
                <a:cs typeface="Arial" panose="020B0604020202020204" pitchFamily="34" charset="0"/>
              </a:rPr>
              <a:t>bazarlar</a:t>
            </a:r>
            <a:r>
              <a:rPr lang="tr-TR" sz="1400" dirty="0">
                <a:latin typeface="Arial" panose="020B0604020202020204" pitchFamily="34" charset="0"/>
                <a:cs typeface="Arial" panose="020B0604020202020204" pitchFamily="34" charset="0"/>
              </a:rPr>
              <a:t>» görülmektedir. </a:t>
            </a:r>
          </a:p>
          <a:p>
            <a:pPr marL="0" indent="0" algn="just">
              <a:buNone/>
            </a:pPr>
            <a:endParaRPr lang="tr-TR" sz="1400" dirty="0">
              <a:latin typeface="Arial" panose="020B0604020202020204" pitchFamily="34" charset="0"/>
              <a:cs typeface="Arial" panose="020B0604020202020204" pitchFamily="34" charset="0"/>
            </a:endParaRPr>
          </a:p>
          <a:p>
            <a:pPr marL="0" indent="0" algn="just">
              <a:buNone/>
            </a:pPr>
            <a:r>
              <a:rPr lang="tr-TR" sz="1400" dirty="0">
                <a:latin typeface="Arial" panose="020B0604020202020204" pitchFamily="34" charset="0"/>
                <a:cs typeface="Arial" panose="020B0604020202020204" pitchFamily="34" charset="0"/>
              </a:rPr>
              <a:t>12 YY. dan itibaren Kuzey Doğu Fransa’da </a:t>
            </a:r>
            <a:r>
              <a:rPr lang="tr-TR" sz="1400" dirty="0" err="1">
                <a:latin typeface="Arial" panose="020B0604020202020204" pitchFamily="34" charset="0"/>
                <a:cs typeface="Arial" panose="020B0604020202020204" pitchFamily="34" charset="0"/>
              </a:rPr>
              <a:t>Hanse</a:t>
            </a:r>
            <a:r>
              <a:rPr lang="tr-TR" sz="1400" dirty="0">
                <a:latin typeface="Arial" panose="020B0604020202020204" pitchFamily="34" charset="0"/>
                <a:cs typeface="Arial" panose="020B0604020202020204" pitchFamily="34" charset="0"/>
              </a:rPr>
              <a:t> Fuarları, Orta Avrupa’da </a:t>
            </a:r>
            <a:r>
              <a:rPr lang="tr-TR" sz="1400" b="1" dirty="0">
                <a:latin typeface="Arial" panose="020B0604020202020204" pitchFamily="34" charset="0"/>
                <a:cs typeface="Arial" panose="020B0604020202020204" pitchFamily="34" charset="0"/>
              </a:rPr>
              <a:t>Nürnberg, Frankfurt ve </a:t>
            </a:r>
            <a:r>
              <a:rPr lang="tr-TR" sz="1400" b="1" dirty="0" err="1">
                <a:latin typeface="Arial" panose="020B0604020202020204" pitchFamily="34" charset="0"/>
                <a:cs typeface="Arial" panose="020B0604020202020204" pitchFamily="34" charset="0"/>
              </a:rPr>
              <a:t>Leibzig</a:t>
            </a:r>
            <a:r>
              <a:rPr lang="tr-TR" sz="1400" dirty="0">
                <a:latin typeface="Arial" panose="020B0604020202020204" pitchFamily="34" charset="0"/>
                <a:cs typeface="Arial" panose="020B0604020202020204" pitchFamily="34" charset="0"/>
              </a:rPr>
              <a:t> </a:t>
            </a:r>
            <a:r>
              <a:rPr lang="tr-TR" sz="1400" b="1" dirty="0">
                <a:latin typeface="Arial" panose="020B0604020202020204" pitchFamily="34" charset="0"/>
                <a:cs typeface="Arial" panose="020B0604020202020204" pitchFamily="34" charset="0"/>
              </a:rPr>
              <a:t>Fuarları</a:t>
            </a:r>
            <a:r>
              <a:rPr lang="tr-TR" sz="1400" dirty="0">
                <a:latin typeface="Arial" panose="020B0604020202020204" pitchFamily="34" charset="0"/>
                <a:cs typeface="Arial" panose="020B0604020202020204" pitchFamily="34" charset="0"/>
              </a:rPr>
              <a:t> ile Anadolu’da </a:t>
            </a:r>
            <a:r>
              <a:rPr lang="tr-TR" sz="1400" b="1" dirty="0">
                <a:latin typeface="Arial" panose="020B0604020202020204" pitchFamily="34" charset="0"/>
                <a:cs typeface="Arial" panose="020B0604020202020204" pitchFamily="34" charset="0"/>
              </a:rPr>
              <a:t>Sinop, Konya, Karahöyük, Çankırı, </a:t>
            </a:r>
            <a:r>
              <a:rPr lang="tr-TR" sz="1400" b="1" dirty="0" err="1">
                <a:latin typeface="Arial" panose="020B0604020202020204" pitchFamily="34" charset="0"/>
                <a:cs typeface="Arial" panose="020B0604020202020204" pitchFamily="34" charset="0"/>
              </a:rPr>
              <a:t>Azine</a:t>
            </a:r>
            <a:r>
              <a:rPr lang="tr-TR" sz="1400" b="1" dirty="0">
                <a:latin typeface="Arial" panose="020B0604020202020204" pitchFamily="34" charset="0"/>
                <a:cs typeface="Arial" panose="020B0604020202020204" pitchFamily="34" charset="0"/>
              </a:rPr>
              <a:t>, Amasya</a:t>
            </a:r>
            <a:r>
              <a:rPr lang="tr-TR" sz="1400" dirty="0">
                <a:latin typeface="Arial" panose="020B0604020202020204" pitchFamily="34" charset="0"/>
                <a:cs typeface="Arial" panose="020B0604020202020204" pitchFamily="34" charset="0"/>
              </a:rPr>
              <a:t>’da beş gün süren İlkbahar ve Sonbahar «</a:t>
            </a:r>
            <a:r>
              <a:rPr lang="tr-TR" sz="1400" b="1" dirty="0">
                <a:latin typeface="Arial" panose="020B0604020202020204" pitchFamily="34" charset="0"/>
                <a:cs typeface="Arial" panose="020B0604020202020204" pitchFamily="34" charset="0"/>
              </a:rPr>
              <a:t>Panayırları</a:t>
            </a:r>
            <a:r>
              <a:rPr lang="tr-TR" sz="1400" dirty="0">
                <a:latin typeface="Arial" panose="020B0604020202020204" pitchFamily="34" charset="0"/>
                <a:cs typeface="Arial" panose="020B0604020202020204" pitchFamily="34" charset="0"/>
              </a:rPr>
              <a:t>» vardır</a:t>
            </a:r>
          </a:p>
          <a:p>
            <a:pPr marL="0" indent="0" algn="just">
              <a:buNone/>
            </a:pPr>
            <a:endParaRPr lang="tr-TR" sz="1400" dirty="0">
              <a:latin typeface="Arial" panose="020B0604020202020204" pitchFamily="34" charset="0"/>
              <a:cs typeface="Arial" panose="020B0604020202020204" pitchFamily="34" charset="0"/>
            </a:endParaRPr>
          </a:p>
          <a:p>
            <a:pPr marL="0" indent="0" algn="just">
              <a:buNone/>
            </a:pPr>
            <a:r>
              <a:rPr lang="tr-TR" sz="1400" b="1" dirty="0">
                <a:latin typeface="Arial" panose="020B0604020202020204" pitchFamily="34" charset="0"/>
                <a:cs typeface="Arial" panose="020B0604020202020204" pitchFamily="34" charset="0"/>
              </a:rPr>
              <a:t>12.yy-14.yy. arasında Kayseri/Pınarbaşı yakınlarında her yıl 20 Mayıs-30 Haziran arasında (40 gün) kurulan </a:t>
            </a:r>
            <a:r>
              <a:rPr lang="tr-TR" sz="1400" b="1" dirty="0" err="1">
                <a:latin typeface="Arial" panose="020B0604020202020204" pitchFamily="34" charset="0"/>
                <a:cs typeface="Arial" panose="020B0604020202020204" pitchFamily="34" charset="0"/>
              </a:rPr>
              <a:t>Yabanlu</a:t>
            </a:r>
            <a:r>
              <a:rPr lang="tr-TR" sz="1400" b="1" dirty="0">
                <a:latin typeface="Arial" panose="020B0604020202020204" pitchFamily="34" charset="0"/>
                <a:cs typeface="Arial" panose="020B0604020202020204" pitchFamily="34" charset="0"/>
              </a:rPr>
              <a:t> Pazarı önemlidir (Dönemin World Expo’sudur) </a:t>
            </a:r>
          </a:p>
          <a:p>
            <a:pPr algn="just"/>
            <a:endParaRPr lang="tr-TR" sz="1400" dirty="0"/>
          </a:p>
        </p:txBody>
      </p:sp>
      <p:sp>
        <p:nvSpPr>
          <p:cNvPr id="4" name="Alt Bilgi Yer Tutucusu 3">
            <a:extLst>
              <a:ext uri="{FF2B5EF4-FFF2-40B4-BE49-F238E27FC236}">
                <a16:creationId xmlns:a16="http://schemas.microsoft.com/office/drawing/2014/main" id="{C81CF937-96AD-473C-9A99-25635E40074A}"/>
              </a:ext>
            </a:extLst>
          </p:cNvPr>
          <p:cNvSpPr>
            <a:spLocks noGrp="1"/>
          </p:cNvSpPr>
          <p:nvPr>
            <p:ph type="ftr" sz="quarter" idx="11"/>
          </p:nvPr>
        </p:nvSpPr>
        <p:spPr/>
        <p:txBody>
          <a:bodyPr/>
          <a:lstStyle/>
          <a:p>
            <a:r>
              <a:rPr lang="en-US"/>
              <a:t>TDM Institute-Ankara</a:t>
            </a:r>
          </a:p>
        </p:txBody>
      </p:sp>
    </p:spTree>
    <p:extLst>
      <p:ext uri="{BB962C8B-B14F-4D97-AF65-F5344CB8AC3E}">
        <p14:creationId xmlns:p14="http://schemas.microsoft.com/office/powerpoint/2010/main" val="74847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877C35-1E3D-41DB-A574-9197B0EE9C59}"/>
              </a:ext>
            </a:extLst>
          </p:cNvPr>
          <p:cNvSpPr>
            <a:spLocks noGrp="1"/>
          </p:cNvSpPr>
          <p:nvPr>
            <p:ph type="title"/>
          </p:nvPr>
        </p:nvSpPr>
        <p:spPr>
          <a:xfrm>
            <a:off x="251520" y="771550"/>
            <a:ext cx="8435280" cy="504056"/>
          </a:xfrm>
        </p:spPr>
        <p:txBody>
          <a:bodyPr>
            <a:normAutofit/>
          </a:bodyPr>
          <a:lstStyle/>
          <a:p>
            <a:r>
              <a:rPr lang="tr-TR" sz="2000" b="1" dirty="0">
                <a:latin typeface="Arial" panose="020B0604020202020204" pitchFamily="34" charset="0"/>
                <a:cs typeface="Arial" panose="020B0604020202020204" pitchFamily="34" charset="0"/>
              </a:rPr>
              <a:t> Endüstri Çağında World Expo ve Sektörel Fuarlar</a:t>
            </a:r>
          </a:p>
        </p:txBody>
      </p:sp>
      <p:sp>
        <p:nvSpPr>
          <p:cNvPr id="3" name="İçerik Yer Tutucusu 2">
            <a:extLst>
              <a:ext uri="{FF2B5EF4-FFF2-40B4-BE49-F238E27FC236}">
                <a16:creationId xmlns:a16="http://schemas.microsoft.com/office/drawing/2014/main" id="{89D54AD1-A174-4C1C-A6CA-0B76D7B840EA}"/>
              </a:ext>
            </a:extLst>
          </p:cNvPr>
          <p:cNvSpPr>
            <a:spLocks noGrp="1"/>
          </p:cNvSpPr>
          <p:nvPr>
            <p:ph idx="1"/>
          </p:nvPr>
        </p:nvSpPr>
        <p:spPr>
          <a:xfrm>
            <a:off x="179512" y="1347615"/>
            <a:ext cx="8784976" cy="3744416"/>
          </a:xfrm>
        </p:spPr>
        <p:txBody>
          <a:bodyPr>
            <a:normAutofit/>
          </a:bodyPr>
          <a:lstStyle/>
          <a:p>
            <a:pPr marL="0" indent="0" algn="ctr">
              <a:buNone/>
            </a:pPr>
            <a:r>
              <a:rPr lang="tr-TR" sz="1400" b="1" dirty="0">
                <a:solidFill>
                  <a:srgbClr val="333333"/>
                </a:solidFill>
                <a:latin typeface="Arial" panose="020B0604020202020204" pitchFamily="34" charset="0"/>
                <a:cs typeface="Arial" panose="020B0604020202020204" pitchFamily="34" charset="0"/>
              </a:rPr>
              <a:t>Endüstriyel İlk Fuar Organizasyonu 1851 Londra Büyük Expo’sudur </a:t>
            </a:r>
          </a:p>
          <a:p>
            <a:pPr marL="0" indent="0" algn="ctr">
              <a:buNone/>
            </a:pPr>
            <a:endParaRPr lang="tr-TR" sz="1400" dirty="0">
              <a:solidFill>
                <a:srgbClr val="333333"/>
              </a:solidFill>
              <a:latin typeface="Arial" panose="020B0604020202020204" pitchFamily="34" charset="0"/>
              <a:cs typeface="Arial" panose="020B0604020202020204" pitchFamily="34" charset="0"/>
            </a:endParaRPr>
          </a:p>
          <a:p>
            <a:pPr algn="just"/>
            <a:r>
              <a:rPr lang="tr-TR" sz="1400" dirty="0">
                <a:solidFill>
                  <a:srgbClr val="333333"/>
                </a:solidFill>
                <a:latin typeface="Arial" panose="020B0604020202020204" pitchFamily="34" charset="0"/>
                <a:cs typeface="Arial" panose="020B0604020202020204" pitchFamily="34" charset="0"/>
              </a:rPr>
              <a:t>Tema; «Milletlerin Sanayii». 25 ülke ve 6.039.195 ziyaretçi katılmıştır. Amerika ve Fransa Yönetimlerini etkilemiştir. </a:t>
            </a:r>
          </a:p>
          <a:p>
            <a:pPr algn="just"/>
            <a:endParaRPr lang="tr-TR" sz="1400" dirty="0">
              <a:solidFill>
                <a:srgbClr val="333333"/>
              </a:solidFill>
              <a:latin typeface="Arial" panose="020B0604020202020204" pitchFamily="34" charset="0"/>
              <a:cs typeface="Arial" panose="020B0604020202020204" pitchFamily="34" charset="0"/>
            </a:endParaRPr>
          </a:p>
          <a:p>
            <a:pPr algn="just"/>
            <a:r>
              <a:rPr lang="tr-TR" sz="1400" b="1" dirty="0">
                <a:latin typeface="Arial" panose="020B0604020202020204" pitchFamily="34" charset="0"/>
                <a:cs typeface="Arial" panose="020B0604020202020204" pitchFamily="34" charset="0"/>
              </a:rPr>
              <a:t>Expo’lar: Endüstriyel yenilikçilik, Eğitim ve Uluslararası işbirliğini esas alır, dünya endüstrisini yönlendirir.</a:t>
            </a:r>
            <a:r>
              <a:rPr lang="tr-TR" sz="1400" b="1" dirty="0">
                <a:solidFill>
                  <a:srgbClr val="333333"/>
                </a:solidFill>
                <a:latin typeface="Arial" panose="020B0604020202020204" pitchFamily="34" charset="0"/>
                <a:cs typeface="Arial" panose="020B0604020202020204" pitchFamily="34" charset="0"/>
              </a:rPr>
              <a:t> Kamu tarafından devlet garantisi altında </a:t>
            </a:r>
            <a:r>
              <a:rPr lang="tr-TR" sz="1400" b="1" dirty="0">
                <a:latin typeface="Arial" panose="020B0604020202020204" pitchFamily="34" charset="0"/>
                <a:cs typeface="Arial" panose="020B0604020202020204" pitchFamily="34" charset="0"/>
              </a:rPr>
              <a:t>özel hazırlanan bir kampüste </a:t>
            </a:r>
            <a:r>
              <a:rPr lang="tr-TR" sz="1400" b="1" dirty="0">
                <a:solidFill>
                  <a:srgbClr val="333333"/>
                </a:solidFill>
                <a:latin typeface="Arial" panose="020B0604020202020204" pitchFamily="34" charset="0"/>
                <a:cs typeface="Arial" panose="020B0604020202020204" pitchFamily="34" charset="0"/>
              </a:rPr>
              <a:t>gerçekleşir.</a:t>
            </a:r>
          </a:p>
          <a:p>
            <a:pPr marL="0" indent="0" algn="just">
              <a:buNone/>
            </a:pPr>
            <a:endParaRPr lang="tr-TR" sz="1400" dirty="0">
              <a:latin typeface="Arial" panose="020B0604020202020204" pitchFamily="34" charset="0"/>
              <a:cs typeface="Arial" panose="020B0604020202020204" pitchFamily="34" charset="0"/>
            </a:endParaRPr>
          </a:p>
          <a:p>
            <a:pPr marL="0" indent="0" algn="just">
              <a:buNone/>
            </a:pPr>
            <a:r>
              <a:rPr lang="tr-TR" sz="1400" dirty="0">
                <a:latin typeface="Arial" panose="020B0604020202020204" pitchFamily="34" charset="0"/>
                <a:cs typeface="Arial" panose="020B0604020202020204" pitchFamily="34" charset="0"/>
              </a:rPr>
              <a:t>Expo’lar, Teknolojiyi ve endüstrileri geliştiren küresel tartışma platformlarıdır. Aday ülke BIE genel kurulunda belirlenir. </a:t>
            </a:r>
          </a:p>
          <a:p>
            <a:pPr marL="0" indent="0" algn="just">
              <a:buNone/>
            </a:pPr>
            <a:endParaRPr lang="tr-TR" sz="1400" dirty="0">
              <a:latin typeface="Arial" panose="020B0604020202020204" pitchFamily="34" charset="0"/>
              <a:cs typeface="Arial" panose="020B0604020202020204" pitchFamily="34" charset="0"/>
            </a:endParaRPr>
          </a:p>
          <a:p>
            <a:pPr marL="0" indent="0" algn="just">
              <a:buNone/>
            </a:pPr>
            <a:r>
              <a:rPr lang="tr-TR" sz="1400" b="1" dirty="0">
                <a:latin typeface="Arial" panose="020B0604020202020204" pitchFamily="34" charset="0"/>
                <a:cs typeface="Arial" panose="020B0604020202020204" pitchFamily="34" charset="0"/>
              </a:rPr>
              <a:t>Denetim kurumu BIE (</a:t>
            </a:r>
            <a:r>
              <a:rPr lang="tr-TR" sz="1400" b="1" dirty="0" err="1">
                <a:latin typeface="Arial" panose="020B0604020202020204" pitchFamily="34" charset="0"/>
                <a:cs typeface="Arial" panose="020B0604020202020204" pitchFamily="34" charset="0"/>
              </a:rPr>
              <a:t>Bureau</a:t>
            </a:r>
            <a:r>
              <a:rPr lang="tr-TR" sz="1400" b="1" dirty="0">
                <a:latin typeface="Arial" panose="020B0604020202020204" pitchFamily="34" charset="0"/>
                <a:cs typeface="Arial" panose="020B0604020202020204" pitchFamily="34" charset="0"/>
              </a:rPr>
              <a:t> International Exhibit-1928) merkezi </a:t>
            </a:r>
            <a:r>
              <a:rPr lang="tr-TR" sz="1400" b="1" dirty="0" err="1">
                <a:latin typeface="Arial" panose="020B0604020202020204" pitchFamily="34" charset="0"/>
                <a:cs typeface="Arial" panose="020B0604020202020204" pitchFamily="34" charset="0"/>
              </a:rPr>
              <a:t>Paris’dir</a:t>
            </a:r>
            <a:r>
              <a:rPr lang="tr-TR" sz="1400" b="1" dirty="0">
                <a:latin typeface="Arial" panose="020B0604020202020204" pitchFamily="34" charset="0"/>
                <a:cs typeface="Arial" panose="020B0604020202020204" pitchFamily="34" charset="0"/>
              </a:rPr>
              <a:t>. Görevi, </a:t>
            </a:r>
            <a:r>
              <a:rPr lang="tr-TR" sz="1400" b="1" dirty="0" err="1">
                <a:latin typeface="Arial" panose="020B0604020202020204" pitchFamily="34" charset="0"/>
                <a:cs typeface="Arial" panose="020B0604020202020204" pitchFamily="34" charset="0"/>
              </a:rPr>
              <a:t>Expo’ların</a:t>
            </a:r>
            <a:r>
              <a:rPr lang="tr-TR" sz="1400" b="1" dirty="0">
                <a:latin typeface="Arial" panose="020B0604020202020204" pitchFamily="34" charset="0"/>
                <a:cs typeface="Arial" panose="020B0604020202020204" pitchFamily="34" charset="0"/>
              </a:rPr>
              <a:t> kalitesini garanti etmek, Organizatör ve katılımcı ülkelerin haklarını korumaktır. 170 ülke üyedir. Türkiye, World Expo 2015-İzmir adaylığı için 2006 yılında </a:t>
            </a:r>
            <a:r>
              <a:rPr lang="tr-TR" sz="1400" b="1" dirty="0" err="1">
                <a:latin typeface="Arial" panose="020B0604020202020204" pitchFamily="34" charset="0"/>
                <a:cs typeface="Arial" panose="020B0604020202020204" pitchFamily="34" charset="0"/>
              </a:rPr>
              <a:t>BIE’ye</a:t>
            </a:r>
            <a:r>
              <a:rPr lang="tr-TR" sz="1400" b="1" dirty="0">
                <a:latin typeface="Arial" panose="020B0604020202020204" pitchFamily="34" charset="0"/>
                <a:cs typeface="Arial" panose="020B0604020202020204" pitchFamily="34" charset="0"/>
              </a:rPr>
              <a:t> üye olmuştur</a:t>
            </a:r>
          </a:p>
          <a:p>
            <a:pPr marL="0" indent="0" algn="ctr">
              <a:buNone/>
            </a:pPr>
            <a:endParaRPr lang="tr-TR" sz="1400" dirty="0">
              <a:solidFill>
                <a:srgbClr val="333333"/>
              </a:solidFill>
              <a:latin typeface="Arial" panose="020B0604020202020204" pitchFamily="34" charset="0"/>
              <a:cs typeface="Arial" panose="020B0604020202020204" pitchFamily="34" charset="0"/>
            </a:endParaRPr>
          </a:p>
          <a:p>
            <a:pPr marL="0" indent="0" algn="just">
              <a:buNone/>
            </a:pPr>
            <a:endParaRPr lang="tr-TR" sz="1400" dirty="0">
              <a:solidFill>
                <a:srgbClr val="333333"/>
              </a:solidFill>
              <a:latin typeface="Arial" panose="020B0604020202020204" pitchFamily="34" charset="0"/>
              <a:cs typeface="Arial" panose="020B0604020202020204" pitchFamily="34" charset="0"/>
            </a:endParaRPr>
          </a:p>
          <a:p>
            <a:pPr algn="just"/>
            <a:endParaRPr lang="tr-TR" sz="1400" dirty="0"/>
          </a:p>
        </p:txBody>
      </p:sp>
      <p:sp>
        <p:nvSpPr>
          <p:cNvPr id="4" name="Alt Bilgi Yer Tutucusu 3">
            <a:extLst>
              <a:ext uri="{FF2B5EF4-FFF2-40B4-BE49-F238E27FC236}">
                <a16:creationId xmlns:a16="http://schemas.microsoft.com/office/drawing/2014/main" id="{F0D0296A-BD80-4349-8E19-594A13C56068}"/>
              </a:ext>
            </a:extLst>
          </p:cNvPr>
          <p:cNvSpPr>
            <a:spLocks noGrp="1"/>
          </p:cNvSpPr>
          <p:nvPr>
            <p:ph type="ftr" sz="quarter" idx="11"/>
          </p:nvPr>
        </p:nvSpPr>
        <p:spPr/>
        <p:txBody>
          <a:bodyPr/>
          <a:lstStyle/>
          <a:p>
            <a:r>
              <a:rPr lang="en-US"/>
              <a:t>TDM Institute-Ankara</a:t>
            </a:r>
          </a:p>
        </p:txBody>
      </p:sp>
    </p:spTree>
    <p:extLst>
      <p:ext uri="{BB962C8B-B14F-4D97-AF65-F5344CB8AC3E}">
        <p14:creationId xmlns:p14="http://schemas.microsoft.com/office/powerpoint/2010/main" val="220988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37ACA8-8C66-49BC-AC52-26070679EB9F}"/>
              </a:ext>
            </a:extLst>
          </p:cNvPr>
          <p:cNvSpPr>
            <a:spLocks noGrp="1"/>
          </p:cNvSpPr>
          <p:nvPr>
            <p:ph type="title"/>
          </p:nvPr>
        </p:nvSpPr>
        <p:spPr>
          <a:xfrm>
            <a:off x="457200" y="843558"/>
            <a:ext cx="8229600" cy="432048"/>
          </a:xfrm>
        </p:spPr>
        <p:txBody>
          <a:bodyPr>
            <a:normAutofit/>
          </a:bodyPr>
          <a:lstStyle/>
          <a:p>
            <a:r>
              <a:rPr lang="tr-TR" sz="2000" b="1" dirty="0">
                <a:latin typeface="Arial" panose="020B0604020202020204" pitchFamily="34" charset="0"/>
                <a:cs typeface="Arial" panose="020B0604020202020204" pitchFamily="34" charset="0"/>
              </a:rPr>
              <a:t>Endüstriyel Organizasyonlar ve World Expo’lar </a:t>
            </a:r>
            <a:endParaRPr lang="tr-TR" sz="2000" dirty="0"/>
          </a:p>
        </p:txBody>
      </p:sp>
      <p:sp>
        <p:nvSpPr>
          <p:cNvPr id="3" name="İçerik Yer Tutucusu 2">
            <a:extLst>
              <a:ext uri="{FF2B5EF4-FFF2-40B4-BE49-F238E27FC236}">
                <a16:creationId xmlns:a16="http://schemas.microsoft.com/office/drawing/2014/main" id="{0DE8B189-C45B-4991-9329-ED795EFC6723}"/>
              </a:ext>
            </a:extLst>
          </p:cNvPr>
          <p:cNvSpPr>
            <a:spLocks noGrp="1"/>
          </p:cNvSpPr>
          <p:nvPr>
            <p:ph idx="1"/>
          </p:nvPr>
        </p:nvSpPr>
        <p:spPr>
          <a:xfrm>
            <a:off x="251520" y="1419622"/>
            <a:ext cx="8640960" cy="3600400"/>
          </a:xfrm>
        </p:spPr>
        <p:txBody>
          <a:bodyPr>
            <a:normAutofit/>
          </a:bodyPr>
          <a:lstStyle/>
          <a:p>
            <a:pPr marL="0" indent="0" algn="ctr">
              <a:buNone/>
            </a:pPr>
            <a:r>
              <a:rPr lang="tr-TR" sz="1400" b="1" dirty="0">
                <a:latin typeface="Arial" panose="020B0604020202020204" pitchFamily="34" charset="0"/>
                <a:cs typeface="Arial" panose="020B0604020202020204" pitchFamily="34" charset="0"/>
              </a:rPr>
              <a:t> Dört Expo Modeli Vardır</a:t>
            </a:r>
          </a:p>
          <a:p>
            <a:pPr marL="0" indent="0" algn="ctr">
              <a:buNone/>
            </a:pPr>
            <a:endParaRPr lang="tr-TR" sz="1400" dirty="0">
              <a:latin typeface="Arial" panose="020B0604020202020204" pitchFamily="34" charset="0"/>
              <a:cs typeface="Arial" panose="020B0604020202020204" pitchFamily="34" charset="0"/>
            </a:endParaRPr>
          </a:p>
          <a:p>
            <a:pPr marL="0" indent="0" algn="just">
              <a:buNone/>
            </a:pPr>
            <a:r>
              <a:rPr lang="tr-TR" sz="1400" b="1" dirty="0">
                <a:latin typeface="Arial" panose="020B0604020202020204" pitchFamily="34" charset="0"/>
                <a:cs typeface="Arial" panose="020B0604020202020204" pitchFamily="34" charset="0"/>
              </a:rPr>
              <a:t>1.Evrensel Expo (</a:t>
            </a:r>
            <a:r>
              <a:rPr lang="tr-TR" sz="1400" dirty="0">
                <a:latin typeface="Arial" panose="020B0604020202020204" pitchFamily="34" charset="0"/>
                <a:cs typeface="Arial" panose="020B0604020202020204" pitchFamily="34" charset="0"/>
              </a:rPr>
              <a:t>35 adet yapıldı) Her beş yılda bir yapılır.(0 ve 5 </a:t>
            </a:r>
            <a:r>
              <a:rPr lang="tr-TR" sz="1400" dirty="0" err="1">
                <a:latin typeface="Arial" panose="020B0604020202020204" pitchFamily="34" charset="0"/>
                <a:cs typeface="Arial" panose="020B0604020202020204" pitchFamily="34" charset="0"/>
              </a:rPr>
              <a:t>li</a:t>
            </a:r>
            <a:r>
              <a:rPr lang="tr-TR" sz="1400" dirty="0">
                <a:latin typeface="Arial" panose="020B0604020202020204" pitchFamily="34" charset="0"/>
                <a:cs typeface="Arial" panose="020B0604020202020204" pitchFamily="34" charset="0"/>
              </a:rPr>
              <a:t> yıllarda) Asgari 100ha. Expo alanı ev sahibi tarafından hazırlanır, </a:t>
            </a:r>
            <a:r>
              <a:rPr lang="tr-TR" sz="1400" dirty="0" err="1">
                <a:latin typeface="Arial" panose="020B0604020202020204" pitchFamily="34" charset="0"/>
                <a:cs typeface="Arial" panose="020B0604020202020204" pitchFamily="34" charset="0"/>
              </a:rPr>
              <a:t>Stanlarını</a:t>
            </a:r>
            <a:r>
              <a:rPr lang="tr-TR" sz="1400" dirty="0">
                <a:latin typeface="Arial" panose="020B0604020202020204" pitchFamily="34" charset="0"/>
                <a:cs typeface="Arial" panose="020B0604020202020204" pitchFamily="34" charset="0"/>
              </a:rPr>
              <a:t> katılımcı ülke kendisi yapar,180 gün açık kalır.</a:t>
            </a:r>
          </a:p>
          <a:p>
            <a:pPr marL="0" indent="0" algn="just">
              <a:buNone/>
            </a:pPr>
            <a:endParaRPr lang="tr-TR" sz="1400" dirty="0">
              <a:latin typeface="Arial" panose="020B0604020202020204" pitchFamily="34" charset="0"/>
              <a:cs typeface="Arial" panose="020B0604020202020204" pitchFamily="34" charset="0"/>
            </a:endParaRPr>
          </a:p>
          <a:p>
            <a:pPr marL="0" indent="0" algn="just">
              <a:buNone/>
            </a:pPr>
            <a:r>
              <a:rPr lang="tr-TR" sz="1400" b="1" dirty="0">
                <a:latin typeface="Arial" panose="020B0604020202020204" pitchFamily="34" charset="0"/>
                <a:cs typeface="Arial" panose="020B0604020202020204" pitchFamily="34" charset="0"/>
              </a:rPr>
              <a:t>2.Tematik Expo (</a:t>
            </a:r>
            <a:r>
              <a:rPr lang="tr-TR" sz="1400" dirty="0">
                <a:latin typeface="Arial" panose="020B0604020202020204" pitchFamily="34" charset="0"/>
                <a:cs typeface="Arial" panose="020B0604020202020204" pitchFamily="34" charset="0"/>
              </a:rPr>
              <a:t>37 adet yapıldı) 0 ve 5 </a:t>
            </a:r>
            <a:r>
              <a:rPr lang="tr-TR" sz="1400" dirty="0" err="1">
                <a:latin typeface="Arial" panose="020B0604020202020204" pitchFamily="34" charset="0"/>
                <a:cs typeface="Arial" panose="020B0604020202020204" pitchFamily="34" charset="0"/>
              </a:rPr>
              <a:t>li</a:t>
            </a:r>
            <a:r>
              <a:rPr lang="tr-TR" sz="1400" dirty="0">
                <a:latin typeface="Arial" panose="020B0604020202020204" pitchFamily="34" charset="0"/>
                <a:cs typeface="Arial" panose="020B0604020202020204" pitchFamily="34" charset="0"/>
              </a:rPr>
              <a:t> yılların arasında iki yılda bir yapılabilir. Asgari 50ha. </a:t>
            </a:r>
            <a:r>
              <a:rPr lang="tr-TR" sz="1400" dirty="0" err="1">
                <a:latin typeface="Arial" panose="020B0604020202020204" pitchFamily="34" charset="0"/>
                <a:cs typeface="Arial" panose="020B0604020202020204" pitchFamily="34" charset="0"/>
              </a:rPr>
              <a:t>Standlar</a:t>
            </a:r>
            <a:r>
              <a:rPr lang="tr-TR" sz="1400" dirty="0">
                <a:latin typeface="Arial" panose="020B0604020202020204" pitchFamily="34" charset="0"/>
                <a:cs typeface="Arial" panose="020B0604020202020204" pitchFamily="34" charset="0"/>
              </a:rPr>
              <a:t> ev sahibi ülke tarafından hazırlanır, 90 gün açık kalır. </a:t>
            </a:r>
          </a:p>
          <a:p>
            <a:pPr marL="0" indent="0" algn="just">
              <a:buNone/>
            </a:pPr>
            <a:endParaRPr lang="tr-TR" sz="1400" b="1" dirty="0">
              <a:latin typeface="Arial" panose="020B0604020202020204" pitchFamily="34" charset="0"/>
              <a:cs typeface="Arial" panose="020B0604020202020204" pitchFamily="34" charset="0"/>
            </a:endParaRPr>
          </a:p>
          <a:p>
            <a:pPr marL="0" indent="0" algn="just">
              <a:buNone/>
            </a:pPr>
            <a:r>
              <a:rPr lang="tr-TR" sz="1400" b="1" dirty="0">
                <a:latin typeface="Arial" panose="020B0604020202020204" pitchFamily="34" charset="0"/>
                <a:cs typeface="Arial" panose="020B0604020202020204" pitchFamily="34" charset="0"/>
              </a:rPr>
              <a:t>3.Botanik Expo (</a:t>
            </a:r>
            <a:r>
              <a:rPr lang="tr-TR" sz="1400" dirty="0">
                <a:latin typeface="Arial" panose="020B0604020202020204" pitchFamily="34" charset="0"/>
                <a:cs typeface="Arial" panose="020B0604020202020204" pitchFamily="34" charset="0"/>
              </a:rPr>
              <a:t>Antalya ve Hatay dahil 23 adet yapıldı) Asgari 50ha.Expo alanı ev sahibi tarafından hazırlanır, </a:t>
            </a:r>
            <a:r>
              <a:rPr lang="tr-TR" sz="1400" dirty="0" err="1">
                <a:latin typeface="Arial" panose="020B0604020202020204" pitchFamily="34" charset="0"/>
                <a:cs typeface="Arial" panose="020B0604020202020204" pitchFamily="34" charset="0"/>
              </a:rPr>
              <a:t>standlar</a:t>
            </a:r>
            <a:r>
              <a:rPr lang="tr-TR" sz="1400" dirty="0">
                <a:latin typeface="Arial" panose="020B0604020202020204" pitchFamily="34" charset="0"/>
                <a:cs typeface="Arial" panose="020B0604020202020204" pitchFamily="34" charset="0"/>
              </a:rPr>
              <a:t> katılımcı veya ev sahibi tarafından hazırlanabilir. 180 gün açık kalacak ise aday ülke BIE tarafından seçilir, 90 gün açık kalacak ise AIPH tarafından belirlenir. İlk Botanik Expo 1960 Hollanda.</a:t>
            </a:r>
          </a:p>
          <a:p>
            <a:pPr marL="0" indent="0" algn="just">
              <a:buNone/>
            </a:pPr>
            <a:endParaRPr lang="tr-TR" sz="1400" dirty="0">
              <a:latin typeface="Arial" panose="020B0604020202020204" pitchFamily="34" charset="0"/>
              <a:cs typeface="Arial" panose="020B0604020202020204" pitchFamily="34" charset="0"/>
            </a:endParaRPr>
          </a:p>
          <a:p>
            <a:pPr marL="0" indent="0" algn="just">
              <a:buNone/>
            </a:pPr>
            <a:r>
              <a:rPr lang="tr-TR" sz="1400" b="1" dirty="0">
                <a:latin typeface="Arial" panose="020B0604020202020204" pitchFamily="34" charset="0"/>
                <a:cs typeface="Arial" panose="020B0604020202020204" pitchFamily="34" charset="0"/>
              </a:rPr>
              <a:t>4-Triennale </a:t>
            </a:r>
            <a:r>
              <a:rPr lang="tr-TR" sz="1400" b="1" dirty="0" err="1">
                <a:latin typeface="Arial" panose="020B0604020202020204" pitchFamily="34" charset="0"/>
                <a:cs typeface="Arial" panose="020B0604020202020204" pitchFamily="34" charset="0"/>
              </a:rPr>
              <a:t>di</a:t>
            </a:r>
            <a:r>
              <a:rPr lang="tr-TR" sz="1400" b="1" dirty="0">
                <a:latin typeface="Arial" panose="020B0604020202020204" pitchFamily="34" charset="0"/>
                <a:cs typeface="Arial" panose="020B0604020202020204" pitchFamily="34" charset="0"/>
              </a:rPr>
              <a:t> Milano Expo</a:t>
            </a:r>
            <a:r>
              <a:rPr lang="tr-TR" sz="1400" dirty="0">
                <a:latin typeface="Arial" panose="020B0604020202020204" pitchFamily="34" charset="0"/>
                <a:cs typeface="Arial" panose="020B0604020202020204" pitchFamily="34" charset="0"/>
              </a:rPr>
              <a:t>, 1933 yılında BIE sözleşmesinde Milano şehrine verilen özel imtiyaz ile moda-tasarım konusunda her üç yılda bir düzenlenir.</a:t>
            </a:r>
          </a:p>
          <a:p>
            <a:pPr algn="just"/>
            <a:endParaRPr lang="tr-TR" sz="1400" dirty="0">
              <a:latin typeface="Arial" panose="020B0604020202020204" pitchFamily="34" charset="0"/>
              <a:cs typeface="Arial" panose="020B0604020202020204" pitchFamily="34" charset="0"/>
            </a:endParaRPr>
          </a:p>
        </p:txBody>
      </p:sp>
      <p:sp>
        <p:nvSpPr>
          <p:cNvPr id="4" name="Alt Bilgi Yer Tutucusu 3">
            <a:extLst>
              <a:ext uri="{FF2B5EF4-FFF2-40B4-BE49-F238E27FC236}">
                <a16:creationId xmlns:a16="http://schemas.microsoft.com/office/drawing/2014/main" id="{B0781873-EC82-4BDD-8B5E-C347D7018092}"/>
              </a:ext>
            </a:extLst>
          </p:cNvPr>
          <p:cNvSpPr>
            <a:spLocks noGrp="1"/>
          </p:cNvSpPr>
          <p:nvPr>
            <p:ph type="ftr" sz="quarter" idx="11"/>
          </p:nvPr>
        </p:nvSpPr>
        <p:spPr/>
        <p:txBody>
          <a:bodyPr/>
          <a:lstStyle/>
          <a:p>
            <a:r>
              <a:rPr lang="en-US"/>
              <a:t>TDM Institute-Ankara</a:t>
            </a:r>
          </a:p>
        </p:txBody>
      </p:sp>
    </p:spTree>
    <p:extLst>
      <p:ext uri="{BB962C8B-B14F-4D97-AF65-F5344CB8AC3E}">
        <p14:creationId xmlns:p14="http://schemas.microsoft.com/office/powerpoint/2010/main" val="2404457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23CF56-51C2-4944-A1AE-9C76B6072435}"/>
              </a:ext>
            </a:extLst>
          </p:cNvPr>
          <p:cNvSpPr>
            <a:spLocks noGrp="1"/>
          </p:cNvSpPr>
          <p:nvPr>
            <p:ph type="title"/>
          </p:nvPr>
        </p:nvSpPr>
        <p:spPr>
          <a:xfrm>
            <a:off x="457200" y="771550"/>
            <a:ext cx="8229600" cy="504056"/>
          </a:xfrm>
        </p:spPr>
        <p:txBody>
          <a:bodyPr>
            <a:noAutofit/>
          </a:bodyPr>
          <a:lstStyle/>
          <a:p>
            <a:r>
              <a:rPr lang="tr-TR" sz="2000" b="1" dirty="0">
                <a:latin typeface="Arial" panose="020B0604020202020204" pitchFamily="34" charset="0"/>
                <a:cs typeface="Arial" panose="020B0604020202020204" pitchFamily="34" charset="0"/>
              </a:rPr>
              <a:t>Bazı Ülkelerin World Expo Düzenleme Sayıları</a:t>
            </a:r>
            <a:endParaRPr lang="tr-TR" sz="2000" dirty="0"/>
          </a:p>
        </p:txBody>
      </p:sp>
      <p:sp>
        <p:nvSpPr>
          <p:cNvPr id="3" name="İçerik Yer Tutucusu 2">
            <a:extLst>
              <a:ext uri="{FF2B5EF4-FFF2-40B4-BE49-F238E27FC236}">
                <a16:creationId xmlns:a16="http://schemas.microsoft.com/office/drawing/2014/main" id="{6C55F220-6798-4DF1-9348-ED6DD454C2FD}"/>
              </a:ext>
            </a:extLst>
          </p:cNvPr>
          <p:cNvSpPr>
            <a:spLocks noGrp="1"/>
          </p:cNvSpPr>
          <p:nvPr>
            <p:ph idx="1"/>
          </p:nvPr>
        </p:nvSpPr>
        <p:spPr>
          <a:xfrm>
            <a:off x="179512" y="1347614"/>
            <a:ext cx="8784976" cy="3600399"/>
          </a:xfrm>
        </p:spPr>
        <p:txBody>
          <a:bodyPr>
            <a:normAutofit lnSpcReduction="10000"/>
          </a:bodyPr>
          <a:lstStyle/>
          <a:p>
            <a:pPr marL="0" indent="0">
              <a:buNone/>
            </a:pPr>
            <a:r>
              <a:rPr lang="tr-TR" sz="1400" b="1" dirty="0">
                <a:latin typeface="Arial" panose="020B0604020202020204" pitchFamily="34" charset="0"/>
                <a:cs typeface="Arial" panose="020B0604020202020204" pitchFamily="34" charset="0"/>
              </a:rPr>
              <a:t>Evrensel W. Expo		Tematik W. Expo		Botanik W. Expo</a:t>
            </a:r>
          </a:p>
          <a:p>
            <a:pPr marL="0" indent="0">
              <a:buNone/>
            </a:pPr>
            <a:r>
              <a:rPr lang="tr-TR" sz="1400" dirty="0">
                <a:latin typeface="Arial" panose="020B0604020202020204" pitchFamily="34" charset="0"/>
                <a:cs typeface="Arial" panose="020B0604020202020204" pitchFamily="34" charset="0"/>
              </a:rPr>
              <a:t> (A1, 6 ay)			 (B1, 3 ay)			 (A1, 6 ay-B1, 3 Ay</a:t>
            </a:r>
          </a:p>
          <a:p>
            <a:pPr marL="0" indent="0" algn="l">
              <a:buNone/>
            </a:pPr>
            <a:r>
              <a:rPr lang="tr-TR" sz="1400" dirty="0">
                <a:latin typeface="Arial" panose="020B0604020202020204" pitchFamily="34" charset="0"/>
                <a:cs typeface="Arial" panose="020B0604020202020204" pitchFamily="34" charset="0"/>
              </a:rPr>
              <a:t>                  Fransa	  7		İtalya	  5	                  Hollanda          7</a:t>
            </a:r>
          </a:p>
          <a:p>
            <a:pPr marL="0" indent="0" algn="l">
              <a:buNone/>
            </a:pPr>
            <a:r>
              <a:rPr lang="tr-TR" sz="1400" dirty="0">
                <a:latin typeface="Arial" panose="020B0604020202020204" pitchFamily="34" charset="0"/>
                <a:cs typeface="Arial" panose="020B0604020202020204" pitchFamily="34" charset="0"/>
              </a:rPr>
              <a:t>                  ABD	  7		ABD	  4		Almanya          5</a:t>
            </a:r>
          </a:p>
          <a:p>
            <a:pPr marL="0" indent="0" algn="l">
              <a:buNone/>
            </a:pPr>
            <a:r>
              <a:rPr lang="tr-TR" sz="1400" dirty="0">
                <a:latin typeface="Arial" panose="020B0604020202020204" pitchFamily="34" charset="0"/>
                <a:cs typeface="Arial" panose="020B0604020202020204" pitchFamily="34" charset="0"/>
              </a:rPr>
              <a:t>                  Belçika         6		Fransa         3		Fransa             2</a:t>
            </a:r>
          </a:p>
          <a:p>
            <a:pPr marL="0" indent="0" algn="l">
              <a:buNone/>
            </a:pPr>
            <a:r>
              <a:rPr lang="tr-TR" sz="1400" dirty="0">
                <a:latin typeface="Arial" panose="020B0604020202020204" pitchFamily="34" charset="0"/>
                <a:cs typeface="Arial" panose="020B0604020202020204" pitchFamily="34" charset="0"/>
              </a:rPr>
              <a:t>                  İspanya        3		Bulgaristan  3		Avusturya        2</a:t>
            </a:r>
          </a:p>
          <a:p>
            <a:pPr marL="0" indent="0" algn="l">
              <a:buNone/>
            </a:pPr>
            <a:r>
              <a:rPr lang="tr-TR" sz="1400" dirty="0">
                <a:latin typeface="Arial" panose="020B0604020202020204" pitchFamily="34" charset="0"/>
                <a:cs typeface="Arial" panose="020B0604020202020204" pitchFamily="34" charset="0"/>
              </a:rPr>
              <a:t>                  İngiltere        2		Japonya       3		Çin                   2</a:t>
            </a:r>
          </a:p>
          <a:p>
            <a:pPr marL="0" indent="0" algn="l">
              <a:buNone/>
            </a:pPr>
            <a:r>
              <a:rPr lang="tr-TR" sz="1400" dirty="0">
                <a:latin typeface="Arial" panose="020B0604020202020204" pitchFamily="34" charset="0"/>
                <a:cs typeface="Arial" panose="020B0604020202020204" pitchFamily="34" charset="0"/>
              </a:rPr>
              <a:t>							Türkiye	      2</a:t>
            </a:r>
          </a:p>
          <a:p>
            <a:pPr marL="0" indent="0" algn="l">
              <a:buNone/>
            </a:pPr>
            <a:r>
              <a:rPr lang="tr-TR" sz="1400" dirty="0">
                <a:latin typeface="Arial" panose="020B0604020202020204" pitchFamily="34" charset="0"/>
                <a:cs typeface="Arial" panose="020B0604020202020204" pitchFamily="34" charset="0"/>
              </a:rPr>
              <a:t>                  İtalya            2		İsveç            3		</a:t>
            </a:r>
            <a:r>
              <a:rPr lang="tr-TR" sz="1400" dirty="0" err="1">
                <a:latin typeface="Arial" panose="020B0604020202020204" pitchFamily="34" charset="0"/>
                <a:cs typeface="Arial" panose="020B0604020202020204" pitchFamily="34" charset="0"/>
              </a:rPr>
              <a:t>Jap.Tr.Tayland</a:t>
            </a:r>
            <a:r>
              <a:rPr lang="tr-TR" sz="1400" dirty="0">
                <a:latin typeface="Arial" panose="020B0604020202020204" pitchFamily="34" charset="0"/>
                <a:cs typeface="Arial" panose="020B0604020202020204" pitchFamily="34" charset="0"/>
              </a:rPr>
              <a:t> 1</a:t>
            </a:r>
          </a:p>
          <a:p>
            <a:pPr marL="0" indent="0" algn="l">
              <a:buNone/>
            </a:pPr>
            <a:r>
              <a:rPr lang="tr-TR" sz="1400" dirty="0">
                <a:latin typeface="Arial" panose="020B0604020202020204" pitchFamily="34" charset="0"/>
                <a:cs typeface="Arial" panose="020B0604020202020204" pitchFamily="34" charset="0"/>
              </a:rPr>
              <a:t>                  Japonya       2		 Almanya      2		</a:t>
            </a:r>
          </a:p>
          <a:p>
            <a:pPr marL="0" indent="0" algn="l">
              <a:buNone/>
            </a:pPr>
            <a:r>
              <a:rPr lang="tr-TR" sz="1400" dirty="0">
                <a:latin typeface="Arial" panose="020B0604020202020204" pitchFamily="34" charset="0"/>
                <a:cs typeface="Arial" panose="020B0604020202020204" pitchFamily="34" charset="0"/>
              </a:rPr>
              <a:t>	Çin	 1		 İsrail            2 								 </a:t>
            </a:r>
            <a:r>
              <a:rPr lang="tr-TR" sz="1400" dirty="0" err="1">
                <a:latin typeface="Arial" panose="020B0604020202020204" pitchFamily="34" charset="0"/>
                <a:cs typeface="Arial" panose="020B0604020202020204" pitchFamily="34" charset="0"/>
              </a:rPr>
              <a:t>G.Kore</a:t>
            </a:r>
            <a:r>
              <a:rPr lang="tr-TR" sz="1400" dirty="0">
                <a:latin typeface="Arial" panose="020B0604020202020204" pitchFamily="34" charset="0"/>
                <a:cs typeface="Arial" panose="020B0604020202020204" pitchFamily="34" charset="0"/>
              </a:rPr>
              <a:t>	  2 	</a:t>
            </a:r>
          </a:p>
          <a:p>
            <a:pPr marL="0" indent="0" algn="l">
              <a:buNone/>
            </a:pPr>
            <a:r>
              <a:rPr lang="tr-TR" sz="1400" dirty="0">
                <a:latin typeface="Arial" panose="020B0604020202020204" pitchFamily="34" charset="0"/>
                <a:cs typeface="Arial" panose="020B0604020202020204" pitchFamily="34" charset="0"/>
              </a:rPr>
              <a:t>				</a:t>
            </a:r>
          </a:p>
          <a:p>
            <a:pPr marL="0" indent="0" algn="l">
              <a:buNone/>
            </a:pPr>
            <a:r>
              <a:rPr lang="tr-TR" sz="1400" dirty="0">
                <a:latin typeface="Arial" panose="020B0604020202020204" pitchFamily="34" charset="0"/>
                <a:cs typeface="Arial" panose="020B0604020202020204" pitchFamily="34" charset="0"/>
              </a:rPr>
              <a:t>					</a:t>
            </a:r>
          </a:p>
          <a:p>
            <a:pPr marL="0" indent="0" algn="l">
              <a:buNone/>
            </a:pPr>
            <a:r>
              <a:rPr lang="tr-TR" sz="1400" dirty="0">
                <a:latin typeface="Arial" panose="020B0604020202020204" pitchFamily="34" charset="0"/>
                <a:cs typeface="Arial" panose="020B0604020202020204" pitchFamily="34" charset="0"/>
              </a:rPr>
              <a:t>					</a:t>
            </a:r>
            <a:endParaRPr lang="tr-TR" sz="1400" dirty="0"/>
          </a:p>
        </p:txBody>
      </p:sp>
      <p:sp>
        <p:nvSpPr>
          <p:cNvPr id="4" name="Alt Bilgi Yer Tutucusu 3">
            <a:extLst>
              <a:ext uri="{FF2B5EF4-FFF2-40B4-BE49-F238E27FC236}">
                <a16:creationId xmlns:a16="http://schemas.microsoft.com/office/drawing/2014/main" id="{7C6C6350-C5AB-40CD-95C1-BFB9C0397455}"/>
              </a:ext>
            </a:extLst>
          </p:cNvPr>
          <p:cNvSpPr>
            <a:spLocks noGrp="1"/>
          </p:cNvSpPr>
          <p:nvPr>
            <p:ph type="ftr" sz="quarter" idx="11"/>
          </p:nvPr>
        </p:nvSpPr>
        <p:spPr/>
        <p:txBody>
          <a:bodyPr/>
          <a:lstStyle/>
          <a:p>
            <a:r>
              <a:rPr lang="en-US"/>
              <a:t>TDM Institute-Ankara</a:t>
            </a:r>
          </a:p>
        </p:txBody>
      </p:sp>
    </p:spTree>
    <p:extLst>
      <p:ext uri="{BB962C8B-B14F-4D97-AF65-F5344CB8AC3E}">
        <p14:creationId xmlns:p14="http://schemas.microsoft.com/office/powerpoint/2010/main" val="217570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A0B5C2-52DF-466B-A5C6-9B41A485DE9F}"/>
              </a:ext>
            </a:extLst>
          </p:cNvPr>
          <p:cNvSpPr>
            <a:spLocks noGrp="1"/>
          </p:cNvSpPr>
          <p:nvPr>
            <p:ph type="title"/>
          </p:nvPr>
        </p:nvSpPr>
        <p:spPr>
          <a:xfrm>
            <a:off x="457200" y="843558"/>
            <a:ext cx="8229600" cy="432048"/>
          </a:xfrm>
        </p:spPr>
        <p:txBody>
          <a:bodyPr>
            <a:normAutofit/>
          </a:bodyPr>
          <a:lstStyle/>
          <a:p>
            <a:r>
              <a:rPr lang="tr-TR" sz="2000" b="1" dirty="0" err="1">
                <a:latin typeface="Arial" panose="020B0604020202020204" pitchFamily="34" charset="0"/>
                <a:cs typeface="Arial" panose="020B0604020202020204" pitchFamily="34" charset="0"/>
              </a:rPr>
              <a:t>Sektörel</a:t>
            </a:r>
            <a:r>
              <a:rPr lang="tr-TR" sz="2000" b="1" dirty="0">
                <a:latin typeface="Arial" panose="020B0604020202020204" pitchFamily="34" charset="0"/>
                <a:cs typeface="Arial" panose="020B0604020202020204" pitchFamily="34" charset="0"/>
              </a:rPr>
              <a:t> Fuarlar ve Fuar Şehirleri </a:t>
            </a:r>
            <a:endParaRPr lang="tr-TR" sz="2000" dirty="0"/>
          </a:p>
        </p:txBody>
      </p:sp>
      <p:sp>
        <p:nvSpPr>
          <p:cNvPr id="3" name="İçerik Yer Tutucusu 2">
            <a:extLst>
              <a:ext uri="{FF2B5EF4-FFF2-40B4-BE49-F238E27FC236}">
                <a16:creationId xmlns:a16="http://schemas.microsoft.com/office/drawing/2014/main" id="{1333A7B8-8049-4F88-B1F0-44E98C93F002}"/>
              </a:ext>
            </a:extLst>
          </p:cNvPr>
          <p:cNvSpPr>
            <a:spLocks noGrp="1"/>
          </p:cNvSpPr>
          <p:nvPr>
            <p:ph idx="1"/>
          </p:nvPr>
        </p:nvSpPr>
        <p:spPr>
          <a:xfrm>
            <a:off x="251520" y="1203598"/>
            <a:ext cx="8784976" cy="3816423"/>
          </a:xfrm>
        </p:spPr>
        <p:txBody>
          <a:bodyPr>
            <a:normAutofit/>
          </a:bodyPr>
          <a:lstStyle/>
          <a:p>
            <a:pPr marL="0" indent="0" algn="just">
              <a:buNone/>
            </a:pPr>
            <a:endParaRPr lang="tr-TR" sz="1400" dirty="0">
              <a:latin typeface="Arial" panose="020B0604020202020204" pitchFamily="34" charset="0"/>
              <a:cs typeface="Arial" panose="020B0604020202020204" pitchFamily="34" charset="0"/>
            </a:endParaRPr>
          </a:p>
          <a:p>
            <a:r>
              <a:rPr lang="tr-TR" sz="1400" dirty="0">
                <a:latin typeface="Arial" panose="020B0604020202020204" pitchFamily="34" charset="0"/>
                <a:cs typeface="Arial" panose="020B0604020202020204" pitchFamily="34" charset="0"/>
              </a:rPr>
              <a:t>Fuarlar, Ülkelerin ekonomik-endüstriyel rekabet platformlarıdır</a:t>
            </a:r>
          </a:p>
          <a:p>
            <a:r>
              <a:rPr lang="tr-TR" sz="1400" b="1" dirty="0">
                <a:latin typeface="Arial" panose="020B0604020202020204" pitchFamily="34" charset="0"/>
                <a:cs typeface="Arial" panose="020B0604020202020204" pitchFamily="34" charset="0"/>
              </a:rPr>
              <a:t> Sektörlerin gelişmesine katkıda bulunur </a:t>
            </a:r>
          </a:p>
          <a:p>
            <a:pPr marL="0" indent="0" algn="just">
              <a:buNone/>
            </a:pPr>
            <a:r>
              <a:rPr lang="tr-TR" sz="1400" dirty="0">
                <a:latin typeface="Arial" panose="020B0604020202020204" pitchFamily="34" charset="0"/>
                <a:cs typeface="Arial" panose="020B0604020202020204" pitchFamily="34" charset="0"/>
              </a:rPr>
              <a:t>		</a:t>
            </a:r>
          </a:p>
          <a:p>
            <a:pPr algn="just"/>
            <a:r>
              <a:rPr lang="tr-TR" sz="1400" b="1" dirty="0">
                <a:latin typeface="Arial" panose="020B0604020202020204" pitchFamily="34" charset="0"/>
                <a:cs typeface="Arial" panose="020B0604020202020204" pitchFamily="34" charset="0"/>
              </a:rPr>
              <a:t>		       Endüstri döneminde (19.yy.) Fuar Şehirleri doğmuştur.</a:t>
            </a:r>
          </a:p>
          <a:p>
            <a:pPr marL="0" indent="0" algn="just">
              <a:buNone/>
            </a:pPr>
            <a:r>
              <a:rPr lang="tr-TR" sz="1400" dirty="0">
                <a:latin typeface="Arial" panose="020B0604020202020204" pitchFamily="34" charset="0"/>
                <a:cs typeface="Arial" panose="020B0604020202020204" pitchFamily="34" charset="0"/>
              </a:rPr>
              <a:t>	</a:t>
            </a:r>
            <a:endParaRPr lang="tr-TR" sz="1400" b="1" dirty="0">
              <a:latin typeface="Arial" panose="020B0604020202020204" pitchFamily="34" charset="0"/>
              <a:cs typeface="Arial" panose="020B0604020202020204" pitchFamily="34" charset="0"/>
            </a:endParaRPr>
          </a:p>
          <a:p>
            <a:pPr marL="0" indent="0" algn="just">
              <a:buNone/>
            </a:pPr>
            <a:r>
              <a:rPr lang="tr-TR" sz="1400" b="1" dirty="0">
                <a:latin typeface="Arial" panose="020B0604020202020204" pitchFamily="34" charset="0"/>
                <a:cs typeface="Arial" panose="020B0604020202020204" pitchFamily="34" charset="0"/>
              </a:rPr>
              <a:t>Avrupa Uluslararası Fuar Şehirleri</a:t>
            </a:r>
            <a:r>
              <a:rPr lang="tr-TR" sz="1400" dirty="0">
                <a:latin typeface="Arial" panose="020B0604020202020204" pitchFamily="34" charset="0"/>
                <a:cs typeface="Arial" panose="020B0604020202020204" pitchFamily="34" charset="0"/>
              </a:rPr>
              <a:t>: Londra, Birmingham, Paris, </a:t>
            </a:r>
            <a:r>
              <a:rPr lang="tr-TR" sz="1400" b="1" dirty="0">
                <a:latin typeface="Arial" panose="020B0604020202020204" pitchFamily="34" charset="0"/>
                <a:cs typeface="Arial" panose="020B0604020202020204" pitchFamily="34" charset="0"/>
              </a:rPr>
              <a:t>Frankfurt, Nürnberg, Berlin, </a:t>
            </a:r>
            <a:r>
              <a:rPr lang="tr-TR" sz="1400" b="1" dirty="0" err="1">
                <a:latin typeface="Arial" panose="020B0604020202020204" pitchFamily="34" charset="0"/>
                <a:cs typeface="Arial" panose="020B0604020202020204" pitchFamily="34" charset="0"/>
              </a:rPr>
              <a:t>köln</a:t>
            </a:r>
            <a:r>
              <a:rPr lang="tr-TR" sz="1400" b="1" dirty="0">
                <a:latin typeface="Arial" panose="020B0604020202020204" pitchFamily="34" charset="0"/>
                <a:cs typeface="Arial" panose="020B0604020202020204" pitchFamily="34" charset="0"/>
              </a:rPr>
              <a:t>, Hannover, Münih, Essen, </a:t>
            </a:r>
            <a:r>
              <a:rPr lang="tr-TR" sz="1400" b="1" dirty="0" err="1">
                <a:latin typeface="Arial" panose="020B0604020202020204" pitchFamily="34" charset="0"/>
                <a:cs typeface="Arial" panose="020B0604020202020204" pitchFamily="34" charset="0"/>
              </a:rPr>
              <a:t>Düsseldorf</a:t>
            </a:r>
            <a:r>
              <a:rPr lang="tr-TR" sz="1400" b="1" dirty="0">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Milano, Madrid, Barcelona</a:t>
            </a:r>
          </a:p>
          <a:p>
            <a:pPr marL="0" indent="0" algn="just">
              <a:buNone/>
            </a:pPr>
            <a:endParaRPr lang="tr-TR" sz="1400" dirty="0">
              <a:latin typeface="Arial" panose="020B0604020202020204" pitchFamily="34" charset="0"/>
              <a:cs typeface="Arial" panose="020B0604020202020204" pitchFamily="34" charset="0"/>
            </a:endParaRPr>
          </a:p>
          <a:p>
            <a:pPr marL="0" indent="0" algn="just">
              <a:buNone/>
            </a:pPr>
            <a:r>
              <a:rPr lang="tr-TR" sz="1400" b="1" dirty="0">
                <a:latin typeface="Arial" panose="020B0604020202020204" pitchFamily="34" charset="0"/>
                <a:cs typeface="Arial" panose="020B0604020202020204" pitchFamily="34" charset="0"/>
              </a:rPr>
              <a:t>Türkiye Uluslararası Fuar Şehirleri</a:t>
            </a:r>
            <a:r>
              <a:rPr lang="tr-TR" sz="1400" dirty="0">
                <a:latin typeface="Arial" panose="020B0604020202020204" pitchFamily="34" charset="0"/>
                <a:cs typeface="Arial" panose="020B0604020202020204" pitchFamily="34" charset="0"/>
              </a:rPr>
              <a:t>; İstanbul, Ankara, İzmir, Antalya, Adana, Gaziantep, </a:t>
            </a:r>
          </a:p>
          <a:p>
            <a:pPr marL="0" indent="0" algn="just">
              <a:buNone/>
            </a:pPr>
            <a:endParaRPr lang="tr-TR" sz="1400" dirty="0">
              <a:latin typeface="Arial" panose="020B0604020202020204" pitchFamily="34" charset="0"/>
              <a:cs typeface="Arial" panose="020B0604020202020204" pitchFamily="34" charset="0"/>
            </a:endParaRPr>
          </a:p>
          <a:p>
            <a:pPr marL="0" indent="0" algn="just">
              <a:buNone/>
            </a:pPr>
            <a:endParaRPr lang="tr-TR" sz="1400" dirty="0">
              <a:latin typeface="Arial" panose="020B0604020202020204" pitchFamily="34" charset="0"/>
              <a:cs typeface="Arial" panose="020B0604020202020204" pitchFamily="34" charset="0"/>
            </a:endParaRPr>
          </a:p>
          <a:p>
            <a:pPr algn="just"/>
            <a:endParaRPr lang="tr-TR" sz="1400" dirty="0"/>
          </a:p>
        </p:txBody>
      </p:sp>
      <p:sp>
        <p:nvSpPr>
          <p:cNvPr id="4" name="Alt Bilgi Yer Tutucusu 3">
            <a:extLst>
              <a:ext uri="{FF2B5EF4-FFF2-40B4-BE49-F238E27FC236}">
                <a16:creationId xmlns:a16="http://schemas.microsoft.com/office/drawing/2014/main" id="{B2F91E11-9A08-43B7-8426-3F644E92EAB2}"/>
              </a:ext>
            </a:extLst>
          </p:cNvPr>
          <p:cNvSpPr>
            <a:spLocks noGrp="1"/>
          </p:cNvSpPr>
          <p:nvPr>
            <p:ph type="ftr" sz="quarter" idx="11"/>
          </p:nvPr>
        </p:nvSpPr>
        <p:spPr/>
        <p:txBody>
          <a:bodyPr/>
          <a:lstStyle/>
          <a:p>
            <a:r>
              <a:rPr lang="en-US" dirty="0"/>
              <a:t>TDM Institute-Ankara</a:t>
            </a:r>
          </a:p>
        </p:txBody>
      </p:sp>
    </p:spTree>
    <p:extLst>
      <p:ext uri="{BB962C8B-B14F-4D97-AF65-F5344CB8AC3E}">
        <p14:creationId xmlns:p14="http://schemas.microsoft.com/office/powerpoint/2010/main" val="2242119610"/>
      </p:ext>
    </p:extLst>
  </p:cSld>
  <p:clrMapOvr>
    <a:masterClrMapping/>
  </p:clrMapOvr>
</p:sld>
</file>

<file path=ppt/theme/theme1.xml><?xml version="1.0" encoding="utf-8"?>
<a:theme xmlns:a="http://schemas.openxmlformats.org/drawingml/2006/main" name="22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2768</TotalTime>
  <Words>2736</Words>
  <Application>Microsoft Office PowerPoint</Application>
  <PresentationFormat>Ekran Gösterisi (16:9)</PresentationFormat>
  <Paragraphs>287</Paragraphs>
  <Slides>19</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FagoWeb W04 Regular</vt:lpstr>
      <vt:lpstr>Times New Roman</vt:lpstr>
      <vt:lpstr>226</vt:lpstr>
      <vt:lpstr> Sektörel Fuarlar Endüstriyel Opera ve İnformel Fakulte’dir </vt:lpstr>
      <vt:lpstr>Dijital Çağda  Uluslararası Organizasyonlar, Fuarlar, Türkiye ve Türk Dünyası</vt:lpstr>
      <vt:lpstr>Organizasyonlar Dört Temaya Ayrılır</vt:lpstr>
      <vt:lpstr>PowerPoint Sunusu</vt:lpstr>
      <vt:lpstr>Fuarların Gelişimi</vt:lpstr>
      <vt:lpstr> Endüstri Çağında World Expo ve Sektörel Fuarlar</vt:lpstr>
      <vt:lpstr>Endüstriyel Organizasyonlar ve World Expo’lar </vt:lpstr>
      <vt:lpstr>Bazı Ülkelerin World Expo Düzenleme Sayıları</vt:lpstr>
      <vt:lpstr>Sektörel Fuarlar ve Fuar Şehirleri </vt:lpstr>
      <vt:lpstr>Sektörel Fuarlar ve Fuar Şehirleri </vt:lpstr>
      <vt:lpstr>PowerPoint Sunusu</vt:lpstr>
      <vt:lpstr>PowerPoint Sunusu</vt:lpstr>
      <vt:lpstr>PowerPoint Sunusu</vt:lpstr>
      <vt:lpstr>PowerPoint Sunusu</vt:lpstr>
      <vt:lpstr>Yurt İçi Uluslararası Fuar Teşvikleri 2019</vt:lpstr>
      <vt:lpstr> Türkiye Uluslararası Fuarcılık Sisteminin Güçlendirilmesi</vt:lpstr>
      <vt:lpstr>Türk Dünyası Teknolojide İşbirliği ve Fuarlar </vt:lpstr>
      <vt:lpstr>Türk Dünyası Sanayi ve Teknoloji Fuar Konuları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“Ülkeleri Kalkındıran, Bilim Adamları ve Girişimcilerdir.”</dc:title>
  <dc:creator>Doğukan kılıç</dc:creator>
  <cp:lastModifiedBy>İhsan GÜNEŞ</cp:lastModifiedBy>
  <cp:revision>1007</cp:revision>
  <dcterms:created xsi:type="dcterms:W3CDTF">2014-10-09T09:41:05Z</dcterms:created>
  <dcterms:modified xsi:type="dcterms:W3CDTF">2026-04-21T08:55:08Z</dcterms:modified>
</cp:coreProperties>
</file>